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4"/>
  </p:notesMasterIdLst>
  <p:sldIdLst>
    <p:sldId id="277" r:id="rId2"/>
    <p:sldId id="264" r:id="rId3"/>
    <p:sldId id="268" r:id="rId4"/>
    <p:sldId id="283" r:id="rId5"/>
    <p:sldId id="284" r:id="rId6"/>
    <p:sldId id="291" r:id="rId7"/>
    <p:sldId id="288" r:id="rId8"/>
    <p:sldId id="287" r:id="rId9"/>
    <p:sldId id="285" r:id="rId10"/>
    <p:sldId id="289" r:id="rId11"/>
    <p:sldId id="293" r:id="rId12"/>
    <p:sldId id="296" r:id="rId13"/>
    <p:sldId id="295" r:id="rId14"/>
    <p:sldId id="297" r:id="rId15"/>
    <p:sldId id="298" r:id="rId16"/>
    <p:sldId id="290" r:id="rId17"/>
    <p:sldId id="299" r:id="rId18"/>
    <p:sldId id="301" r:id="rId19"/>
    <p:sldId id="300" r:id="rId20"/>
    <p:sldId id="302" r:id="rId21"/>
    <p:sldId id="313" r:id="rId22"/>
    <p:sldId id="303" r:id="rId23"/>
    <p:sldId id="304" r:id="rId24"/>
    <p:sldId id="308" r:id="rId25"/>
    <p:sldId id="305" r:id="rId26"/>
    <p:sldId id="306" r:id="rId27"/>
    <p:sldId id="286" r:id="rId28"/>
    <p:sldId id="309" r:id="rId29"/>
    <p:sldId id="310" r:id="rId30"/>
    <p:sldId id="311" r:id="rId31"/>
    <p:sldId id="312"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6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895" autoAdjust="0"/>
  </p:normalViewPr>
  <p:slideViewPr>
    <p:cSldViewPr>
      <p:cViewPr varScale="1">
        <p:scale>
          <a:sx n="94" d="100"/>
          <a:sy n="94" d="100"/>
        </p:scale>
        <p:origin x="75" y="234"/>
      </p:cViewPr>
      <p:guideLst>
        <p:guide orient="horz" pos="2160"/>
        <p:guide pos="3840"/>
        <p:guide orient="horz" pos="687"/>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1AF6C-B393-476A-8B6B-BB28C0973EF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D3465DD-8A08-4969-9EC6-BDFB87493ABB}">
      <dgm:prSet phldrT="[Text]"/>
      <dgm:spPr/>
      <dgm:t>
        <a:bodyPr/>
        <a:lstStyle/>
        <a:p>
          <a:r>
            <a:rPr lang="en-US" dirty="0"/>
            <a:t>Sleep Trouble</a:t>
          </a:r>
        </a:p>
      </dgm:t>
    </dgm:pt>
    <dgm:pt modelId="{6DC0E3AF-A534-476D-A7D5-00985A0D351B}" type="parTrans" cxnId="{2ED67BE0-68E2-4BCF-9F66-DC78C0BB7A48}">
      <dgm:prSet/>
      <dgm:spPr/>
      <dgm:t>
        <a:bodyPr/>
        <a:lstStyle/>
        <a:p>
          <a:endParaRPr lang="en-US"/>
        </a:p>
      </dgm:t>
    </dgm:pt>
    <dgm:pt modelId="{E3C57D8E-97AD-46CD-9D3E-E5C04A30E742}" type="sibTrans" cxnId="{2ED67BE0-68E2-4BCF-9F66-DC78C0BB7A48}">
      <dgm:prSet/>
      <dgm:spPr/>
      <dgm:t>
        <a:bodyPr/>
        <a:lstStyle/>
        <a:p>
          <a:endParaRPr lang="en-US"/>
        </a:p>
      </dgm:t>
    </dgm:pt>
    <dgm:pt modelId="{915AA004-D50B-4287-9C4C-8D11B6C247D5}">
      <dgm:prSet phldrT="[Text]"/>
      <dgm:spPr/>
      <dgm:t>
        <a:bodyPr/>
        <a:lstStyle/>
        <a:p>
          <a:r>
            <a:rPr lang="en-US" dirty="0"/>
            <a:t>Behavioral</a:t>
          </a:r>
        </a:p>
      </dgm:t>
    </dgm:pt>
    <dgm:pt modelId="{85E6B506-5EBD-4FC3-B4CC-1812966717B6}" type="parTrans" cxnId="{42A70054-0CD2-4E8C-99FC-0EF128891218}">
      <dgm:prSet/>
      <dgm:spPr/>
      <dgm:t>
        <a:bodyPr/>
        <a:lstStyle/>
        <a:p>
          <a:endParaRPr lang="en-US"/>
        </a:p>
      </dgm:t>
    </dgm:pt>
    <dgm:pt modelId="{3F1BD15D-41F8-4258-AC9F-D46D4D01242D}" type="sibTrans" cxnId="{42A70054-0CD2-4E8C-99FC-0EF128891218}">
      <dgm:prSet/>
      <dgm:spPr/>
      <dgm:t>
        <a:bodyPr/>
        <a:lstStyle/>
        <a:p>
          <a:endParaRPr lang="en-US"/>
        </a:p>
      </dgm:t>
    </dgm:pt>
    <dgm:pt modelId="{42CB10A2-C903-492A-B97F-9D0F701F36AE}">
      <dgm:prSet phldrT="[Text]"/>
      <dgm:spPr/>
      <dgm:t>
        <a:bodyPr/>
        <a:lstStyle/>
        <a:p>
          <a:r>
            <a:rPr lang="en-US" dirty="0"/>
            <a:t>Medical</a:t>
          </a:r>
        </a:p>
      </dgm:t>
    </dgm:pt>
    <dgm:pt modelId="{10C46174-7498-4986-AA06-78C9626E8F68}" type="parTrans" cxnId="{F6E0E6E2-D34A-457E-9087-D3B7D59F852A}">
      <dgm:prSet/>
      <dgm:spPr/>
      <dgm:t>
        <a:bodyPr/>
        <a:lstStyle/>
        <a:p>
          <a:endParaRPr lang="en-US"/>
        </a:p>
      </dgm:t>
    </dgm:pt>
    <dgm:pt modelId="{06727646-E2F5-46FF-BB68-2F651594C70D}" type="sibTrans" cxnId="{F6E0E6E2-D34A-457E-9087-D3B7D59F852A}">
      <dgm:prSet/>
      <dgm:spPr/>
      <dgm:t>
        <a:bodyPr/>
        <a:lstStyle/>
        <a:p>
          <a:endParaRPr lang="en-US"/>
        </a:p>
      </dgm:t>
    </dgm:pt>
    <dgm:pt modelId="{42442753-3041-4C8C-B6AC-9CD51E6CBC26}">
      <dgm:prSet phldrT="[Text]"/>
      <dgm:spPr/>
      <dgm:t>
        <a:bodyPr/>
        <a:lstStyle/>
        <a:p>
          <a:endParaRPr lang="en-US"/>
        </a:p>
      </dgm:t>
    </dgm:pt>
    <dgm:pt modelId="{2DAF3D59-3BDB-44EF-BDE4-FC53177FCCF6}" type="parTrans" cxnId="{1B372D17-1FC2-4278-B64D-BB829171A477}">
      <dgm:prSet/>
      <dgm:spPr/>
      <dgm:t>
        <a:bodyPr/>
        <a:lstStyle/>
        <a:p>
          <a:endParaRPr lang="en-US"/>
        </a:p>
      </dgm:t>
    </dgm:pt>
    <dgm:pt modelId="{675615DB-EA04-4C03-B6BC-FB67BA891B6F}" type="sibTrans" cxnId="{1B372D17-1FC2-4278-B64D-BB829171A477}">
      <dgm:prSet/>
      <dgm:spPr/>
      <dgm:t>
        <a:bodyPr/>
        <a:lstStyle/>
        <a:p>
          <a:endParaRPr lang="en-US"/>
        </a:p>
      </dgm:t>
    </dgm:pt>
    <dgm:pt modelId="{D7B20B84-C916-486A-A3BE-3765280F38C0}">
      <dgm:prSet phldrT="[Text]" phldr="1"/>
      <dgm:spPr/>
      <dgm:t>
        <a:bodyPr/>
        <a:lstStyle/>
        <a:p>
          <a:endParaRPr lang="en-US"/>
        </a:p>
      </dgm:t>
    </dgm:pt>
    <dgm:pt modelId="{0D553F54-622C-4615-8C5C-9F69A380DDD3}" type="parTrans" cxnId="{590280E6-B760-4B77-B975-98D08A373A81}">
      <dgm:prSet/>
      <dgm:spPr/>
      <dgm:t>
        <a:bodyPr/>
        <a:lstStyle/>
        <a:p>
          <a:endParaRPr lang="en-US"/>
        </a:p>
      </dgm:t>
    </dgm:pt>
    <dgm:pt modelId="{3ACE8C82-C871-48FD-843B-70DA1BEE86D5}" type="sibTrans" cxnId="{590280E6-B760-4B77-B975-98D08A373A81}">
      <dgm:prSet/>
      <dgm:spPr/>
      <dgm:t>
        <a:bodyPr/>
        <a:lstStyle/>
        <a:p>
          <a:endParaRPr lang="en-US"/>
        </a:p>
      </dgm:t>
    </dgm:pt>
    <dgm:pt modelId="{F5CC94B9-F096-439D-9721-8340051A3FC2}">
      <dgm:prSet phldrT="[Text]" phldr="1"/>
      <dgm:spPr/>
      <dgm:t>
        <a:bodyPr/>
        <a:lstStyle/>
        <a:p>
          <a:endParaRPr lang="en-US"/>
        </a:p>
      </dgm:t>
    </dgm:pt>
    <dgm:pt modelId="{7533B025-DA3A-415B-AF82-14D9B1B0C499}" type="parTrans" cxnId="{E5690429-7417-4F71-BD8A-0AC30D68BAA9}">
      <dgm:prSet/>
      <dgm:spPr/>
      <dgm:t>
        <a:bodyPr/>
        <a:lstStyle/>
        <a:p>
          <a:endParaRPr lang="en-US"/>
        </a:p>
      </dgm:t>
    </dgm:pt>
    <dgm:pt modelId="{8B1764BD-3A94-4EC1-A16B-45BEC89B449C}" type="sibTrans" cxnId="{E5690429-7417-4F71-BD8A-0AC30D68BAA9}">
      <dgm:prSet/>
      <dgm:spPr/>
      <dgm:t>
        <a:bodyPr/>
        <a:lstStyle/>
        <a:p>
          <a:endParaRPr lang="en-US"/>
        </a:p>
      </dgm:t>
    </dgm:pt>
    <dgm:pt modelId="{1779FC38-E038-43D6-8609-7D963B6BB5E2}">
      <dgm:prSet phldrT="[Text]"/>
      <dgm:spPr/>
      <dgm:t>
        <a:bodyPr/>
        <a:lstStyle/>
        <a:p>
          <a:endParaRPr lang="en-US"/>
        </a:p>
      </dgm:t>
    </dgm:pt>
    <dgm:pt modelId="{40F9A6FE-2985-4CA9-BA4D-7647F0E503B0}" type="parTrans" cxnId="{2B36AE04-DB3A-47B7-885D-63080CDAF57E}">
      <dgm:prSet/>
      <dgm:spPr/>
      <dgm:t>
        <a:bodyPr/>
        <a:lstStyle/>
        <a:p>
          <a:endParaRPr lang="en-US"/>
        </a:p>
      </dgm:t>
    </dgm:pt>
    <dgm:pt modelId="{F5C39DA6-84F3-4D2F-AD81-97E81561BBEA}" type="sibTrans" cxnId="{2B36AE04-DB3A-47B7-885D-63080CDAF57E}">
      <dgm:prSet/>
      <dgm:spPr/>
      <dgm:t>
        <a:bodyPr/>
        <a:lstStyle/>
        <a:p>
          <a:endParaRPr lang="en-US"/>
        </a:p>
      </dgm:t>
    </dgm:pt>
    <dgm:pt modelId="{B56513E9-FE63-4124-ABB7-F8EB156CF7B0}">
      <dgm:prSet phldrT="[Text]" phldr="1"/>
      <dgm:spPr/>
      <dgm:t>
        <a:bodyPr/>
        <a:lstStyle/>
        <a:p>
          <a:endParaRPr lang="en-US"/>
        </a:p>
      </dgm:t>
    </dgm:pt>
    <dgm:pt modelId="{68258127-2FE4-497E-9ACA-3713AC302732}" type="parTrans" cxnId="{850AE051-8113-4C87-9A27-FCC2DDD2C15D}">
      <dgm:prSet/>
      <dgm:spPr/>
      <dgm:t>
        <a:bodyPr/>
        <a:lstStyle/>
        <a:p>
          <a:endParaRPr lang="en-US"/>
        </a:p>
      </dgm:t>
    </dgm:pt>
    <dgm:pt modelId="{081403A4-4AC5-438F-85E3-E8F0D3902E8C}" type="sibTrans" cxnId="{850AE051-8113-4C87-9A27-FCC2DDD2C15D}">
      <dgm:prSet/>
      <dgm:spPr/>
      <dgm:t>
        <a:bodyPr/>
        <a:lstStyle/>
        <a:p>
          <a:endParaRPr lang="en-US"/>
        </a:p>
      </dgm:t>
    </dgm:pt>
    <dgm:pt modelId="{72B0E7F6-AF4F-409F-A65E-4E5A7306768A}">
      <dgm:prSet phldrT="[Text]" phldr="1"/>
      <dgm:spPr/>
      <dgm:t>
        <a:bodyPr/>
        <a:lstStyle/>
        <a:p>
          <a:endParaRPr lang="en-US"/>
        </a:p>
      </dgm:t>
    </dgm:pt>
    <dgm:pt modelId="{90C59A21-3454-4589-8307-732A2E9DD53A}" type="parTrans" cxnId="{3E4556FA-9847-4F14-9616-BBB45BDE0F36}">
      <dgm:prSet/>
      <dgm:spPr/>
      <dgm:t>
        <a:bodyPr/>
        <a:lstStyle/>
        <a:p>
          <a:endParaRPr lang="en-US"/>
        </a:p>
      </dgm:t>
    </dgm:pt>
    <dgm:pt modelId="{B5C399C7-48EB-43EC-96B2-A8E1B50671F8}" type="sibTrans" cxnId="{3E4556FA-9847-4F14-9616-BBB45BDE0F36}">
      <dgm:prSet/>
      <dgm:spPr/>
      <dgm:t>
        <a:bodyPr/>
        <a:lstStyle/>
        <a:p>
          <a:endParaRPr lang="en-US"/>
        </a:p>
      </dgm:t>
    </dgm:pt>
    <dgm:pt modelId="{DAD83D4F-306F-4004-9600-71CE9D6B8251}">
      <dgm:prSet phldrT="[Text]"/>
      <dgm:spPr/>
      <dgm:t>
        <a:bodyPr/>
        <a:lstStyle/>
        <a:p>
          <a:r>
            <a:rPr lang="en-US" dirty="0"/>
            <a:t>Biological</a:t>
          </a:r>
        </a:p>
      </dgm:t>
    </dgm:pt>
    <dgm:pt modelId="{0BC4E1C0-0371-4240-9382-6049601A3110}" type="parTrans" cxnId="{FF4E146E-F52E-4EF3-91C9-0C0FFF990413}">
      <dgm:prSet/>
      <dgm:spPr/>
      <dgm:t>
        <a:bodyPr/>
        <a:lstStyle/>
        <a:p>
          <a:endParaRPr lang="en-US"/>
        </a:p>
      </dgm:t>
    </dgm:pt>
    <dgm:pt modelId="{442A4CBB-741A-4828-A3A8-6AB379006B9D}" type="sibTrans" cxnId="{FF4E146E-F52E-4EF3-91C9-0C0FFF990413}">
      <dgm:prSet/>
      <dgm:spPr/>
      <dgm:t>
        <a:bodyPr/>
        <a:lstStyle/>
        <a:p>
          <a:endParaRPr lang="en-US"/>
        </a:p>
      </dgm:t>
    </dgm:pt>
    <dgm:pt modelId="{22C06D34-C780-4671-9DAA-053829D7AFD9}" type="pres">
      <dgm:prSet presAssocID="{60C1AF6C-B393-476A-8B6B-BB28C0973EF3}" presName="cycle" presStyleCnt="0">
        <dgm:presLayoutVars>
          <dgm:chMax val="1"/>
          <dgm:dir/>
          <dgm:animLvl val="ctr"/>
          <dgm:resizeHandles val="exact"/>
        </dgm:presLayoutVars>
      </dgm:prSet>
      <dgm:spPr/>
    </dgm:pt>
    <dgm:pt modelId="{75B789D9-3C34-400C-8510-1A609ACC355D}" type="pres">
      <dgm:prSet presAssocID="{5D3465DD-8A08-4969-9EC6-BDFB87493ABB}" presName="centerShape" presStyleLbl="node0" presStyleIdx="0" presStyleCnt="1"/>
      <dgm:spPr/>
    </dgm:pt>
    <dgm:pt modelId="{7DC634A0-6486-4A71-8664-ACAC582F632A}" type="pres">
      <dgm:prSet presAssocID="{85E6B506-5EBD-4FC3-B4CC-1812966717B6}" presName="parTrans" presStyleLbl="bgSibTrans2D1" presStyleIdx="0" presStyleCnt="3"/>
      <dgm:spPr/>
    </dgm:pt>
    <dgm:pt modelId="{EF487C67-9EFB-4745-A6E9-3B616B052DA8}" type="pres">
      <dgm:prSet presAssocID="{915AA004-D50B-4287-9C4C-8D11B6C247D5}" presName="node" presStyleLbl="node1" presStyleIdx="0" presStyleCnt="3">
        <dgm:presLayoutVars>
          <dgm:bulletEnabled val="1"/>
        </dgm:presLayoutVars>
      </dgm:prSet>
      <dgm:spPr/>
    </dgm:pt>
    <dgm:pt modelId="{4079AFDE-12EE-42BA-A40D-0076AF4DF564}" type="pres">
      <dgm:prSet presAssocID="{10C46174-7498-4986-AA06-78C9626E8F68}" presName="parTrans" presStyleLbl="bgSibTrans2D1" presStyleIdx="1" presStyleCnt="3"/>
      <dgm:spPr/>
    </dgm:pt>
    <dgm:pt modelId="{BA79E281-ED9D-414E-A5BE-F72D795F92AC}" type="pres">
      <dgm:prSet presAssocID="{42CB10A2-C903-492A-B97F-9D0F701F36AE}" presName="node" presStyleLbl="node1" presStyleIdx="1" presStyleCnt="3">
        <dgm:presLayoutVars>
          <dgm:bulletEnabled val="1"/>
        </dgm:presLayoutVars>
      </dgm:prSet>
      <dgm:spPr/>
    </dgm:pt>
    <dgm:pt modelId="{8A50FF85-8E5E-4BB1-A3BB-45CAE5D06503}" type="pres">
      <dgm:prSet presAssocID="{0BC4E1C0-0371-4240-9382-6049601A3110}" presName="parTrans" presStyleLbl="bgSibTrans2D1" presStyleIdx="2" presStyleCnt="3"/>
      <dgm:spPr/>
    </dgm:pt>
    <dgm:pt modelId="{5BB18CBA-921D-4AD3-B7A3-BFC0A9BA00A3}" type="pres">
      <dgm:prSet presAssocID="{DAD83D4F-306F-4004-9600-71CE9D6B8251}" presName="node" presStyleLbl="node1" presStyleIdx="2" presStyleCnt="3">
        <dgm:presLayoutVars>
          <dgm:bulletEnabled val="1"/>
        </dgm:presLayoutVars>
      </dgm:prSet>
      <dgm:spPr/>
    </dgm:pt>
  </dgm:ptLst>
  <dgm:cxnLst>
    <dgm:cxn modelId="{5469C400-3DBD-4CCC-A414-113F0DAF790A}" type="presOf" srcId="{0BC4E1C0-0371-4240-9382-6049601A3110}" destId="{8A50FF85-8E5E-4BB1-A3BB-45CAE5D06503}" srcOrd="0" destOrd="0" presId="urn:microsoft.com/office/officeart/2005/8/layout/radial4"/>
    <dgm:cxn modelId="{2B36AE04-DB3A-47B7-885D-63080CDAF57E}" srcId="{60C1AF6C-B393-476A-8B6B-BB28C0973EF3}" destId="{1779FC38-E038-43D6-8609-7D963B6BB5E2}" srcOrd="2" destOrd="0" parTransId="{40F9A6FE-2985-4CA9-BA4D-7647F0E503B0}" sibTransId="{F5C39DA6-84F3-4D2F-AD81-97E81561BBEA}"/>
    <dgm:cxn modelId="{1B372D17-1FC2-4278-B64D-BB829171A477}" srcId="{60C1AF6C-B393-476A-8B6B-BB28C0973EF3}" destId="{42442753-3041-4C8C-B6AC-9CD51E6CBC26}" srcOrd="1" destOrd="0" parTransId="{2DAF3D59-3BDB-44EF-BDE4-FC53177FCCF6}" sibTransId="{675615DB-EA04-4C03-B6BC-FB67BA891B6F}"/>
    <dgm:cxn modelId="{E5690429-7417-4F71-BD8A-0AC30D68BAA9}" srcId="{42442753-3041-4C8C-B6AC-9CD51E6CBC26}" destId="{F5CC94B9-F096-439D-9721-8340051A3FC2}" srcOrd="1" destOrd="0" parTransId="{7533B025-DA3A-415B-AF82-14D9B1B0C499}" sibTransId="{8B1764BD-3A94-4EC1-A16B-45BEC89B449C}"/>
    <dgm:cxn modelId="{9EE74E34-6429-4AE7-BD5A-4D8A0E18F320}" type="presOf" srcId="{915AA004-D50B-4287-9C4C-8D11B6C247D5}" destId="{EF487C67-9EFB-4745-A6E9-3B616B052DA8}" srcOrd="0" destOrd="0" presId="urn:microsoft.com/office/officeart/2005/8/layout/radial4"/>
    <dgm:cxn modelId="{FF4E146E-F52E-4EF3-91C9-0C0FFF990413}" srcId="{5D3465DD-8A08-4969-9EC6-BDFB87493ABB}" destId="{DAD83D4F-306F-4004-9600-71CE9D6B8251}" srcOrd="2" destOrd="0" parTransId="{0BC4E1C0-0371-4240-9382-6049601A3110}" sibTransId="{442A4CBB-741A-4828-A3A8-6AB379006B9D}"/>
    <dgm:cxn modelId="{B6359370-ACA2-436D-8921-465399A39A90}" type="presOf" srcId="{10C46174-7498-4986-AA06-78C9626E8F68}" destId="{4079AFDE-12EE-42BA-A40D-0076AF4DF564}" srcOrd="0" destOrd="0" presId="urn:microsoft.com/office/officeart/2005/8/layout/radial4"/>
    <dgm:cxn modelId="{850AE051-8113-4C87-9A27-FCC2DDD2C15D}" srcId="{1779FC38-E038-43D6-8609-7D963B6BB5E2}" destId="{B56513E9-FE63-4124-ABB7-F8EB156CF7B0}" srcOrd="0" destOrd="0" parTransId="{68258127-2FE4-497E-9ACA-3713AC302732}" sibTransId="{081403A4-4AC5-438F-85E3-E8F0D3902E8C}"/>
    <dgm:cxn modelId="{42A70054-0CD2-4E8C-99FC-0EF128891218}" srcId="{5D3465DD-8A08-4969-9EC6-BDFB87493ABB}" destId="{915AA004-D50B-4287-9C4C-8D11B6C247D5}" srcOrd="0" destOrd="0" parTransId="{85E6B506-5EBD-4FC3-B4CC-1812966717B6}" sibTransId="{3F1BD15D-41F8-4258-AC9F-D46D4D01242D}"/>
    <dgm:cxn modelId="{9CFA1155-44AC-463D-8A3A-DAFF3BF8FBCC}" type="presOf" srcId="{42CB10A2-C903-492A-B97F-9D0F701F36AE}" destId="{BA79E281-ED9D-414E-A5BE-F72D795F92AC}" srcOrd="0" destOrd="0" presId="urn:microsoft.com/office/officeart/2005/8/layout/radial4"/>
    <dgm:cxn modelId="{0E819657-E972-490C-9637-7EA711AD79BD}" type="presOf" srcId="{5D3465DD-8A08-4969-9EC6-BDFB87493ABB}" destId="{75B789D9-3C34-400C-8510-1A609ACC355D}" srcOrd="0" destOrd="0" presId="urn:microsoft.com/office/officeart/2005/8/layout/radial4"/>
    <dgm:cxn modelId="{E41D0F9B-E705-49BF-AF4C-2C5B40412592}" type="presOf" srcId="{DAD83D4F-306F-4004-9600-71CE9D6B8251}" destId="{5BB18CBA-921D-4AD3-B7A3-BFC0A9BA00A3}" srcOrd="0" destOrd="0" presId="urn:microsoft.com/office/officeart/2005/8/layout/radial4"/>
    <dgm:cxn modelId="{2ED67BE0-68E2-4BCF-9F66-DC78C0BB7A48}" srcId="{60C1AF6C-B393-476A-8B6B-BB28C0973EF3}" destId="{5D3465DD-8A08-4969-9EC6-BDFB87493ABB}" srcOrd="0" destOrd="0" parTransId="{6DC0E3AF-A534-476D-A7D5-00985A0D351B}" sibTransId="{E3C57D8E-97AD-46CD-9D3E-E5C04A30E742}"/>
    <dgm:cxn modelId="{F6E0E6E2-D34A-457E-9087-D3B7D59F852A}" srcId="{5D3465DD-8A08-4969-9EC6-BDFB87493ABB}" destId="{42CB10A2-C903-492A-B97F-9D0F701F36AE}" srcOrd="1" destOrd="0" parTransId="{10C46174-7498-4986-AA06-78C9626E8F68}" sibTransId="{06727646-E2F5-46FF-BB68-2F651594C70D}"/>
    <dgm:cxn modelId="{590280E6-B760-4B77-B975-98D08A373A81}" srcId="{42442753-3041-4C8C-B6AC-9CD51E6CBC26}" destId="{D7B20B84-C916-486A-A3BE-3765280F38C0}" srcOrd="0" destOrd="0" parTransId="{0D553F54-622C-4615-8C5C-9F69A380DDD3}" sibTransId="{3ACE8C82-C871-48FD-843B-70DA1BEE86D5}"/>
    <dgm:cxn modelId="{3719E7ED-39D3-4684-B4BD-0C748DFADE93}" type="presOf" srcId="{85E6B506-5EBD-4FC3-B4CC-1812966717B6}" destId="{7DC634A0-6486-4A71-8664-ACAC582F632A}" srcOrd="0" destOrd="0" presId="urn:microsoft.com/office/officeart/2005/8/layout/radial4"/>
    <dgm:cxn modelId="{295B0EF3-BD1A-41C9-B0B9-3144D713ABFE}" type="presOf" srcId="{60C1AF6C-B393-476A-8B6B-BB28C0973EF3}" destId="{22C06D34-C780-4671-9DAA-053829D7AFD9}" srcOrd="0" destOrd="0" presId="urn:microsoft.com/office/officeart/2005/8/layout/radial4"/>
    <dgm:cxn modelId="{3E4556FA-9847-4F14-9616-BBB45BDE0F36}" srcId="{1779FC38-E038-43D6-8609-7D963B6BB5E2}" destId="{72B0E7F6-AF4F-409F-A65E-4E5A7306768A}" srcOrd="1" destOrd="0" parTransId="{90C59A21-3454-4589-8307-732A2E9DD53A}" sibTransId="{B5C399C7-48EB-43EC-96B2-A8E1B50671F8}"/>
    <dgm:cxn modelId="{3C10F319-BE1D-4111-946C-825860CDE09A}" type="presParOf" srcId="{22C06D34-C780-4671-9DAA-053829D7AFD9}" destId="{75B789D9-3C34-400C-8510-1A609ACC355D}" srcOrd="0" destOrd="0" presId="urn:microsoft.com/office/officeart/2005/8/layout/radial4"/>
    <dgm:cxn modelId="{B9C26785-1A92-4D21-B195-A887DAE612FA}" type="presParOf" srcId="{22C06D34-C780-4671-9DAA-053829D7AFD9}" destId="{7DC634A0-6486-4A71-8664-ACAC582F632A}" srcOrd="1" destOrd="0" presId="urn:microsoft.com/office/officeart/2005/8/layout/radial4"/>
    <dgm:cxn modelId="{32113740-931C-43DB-A7F0-7F50BA9F6F6E}" type="presParOf" srcId="{22C06D34-C780-4671-9DAA-053829D7AFD9}" destId="{EF487C67-9EFB-4745-A6E9-3B616B052DA8}" srcOrd="2" destOrd="0" presId="urn:microsoft.com/office/officeart/2005/8/layout/radial4"/>
    <dgm:cxn modelId="{B3E514E8-B1D9-4718-A4EC-56603B03B2F8}" type="presParOf" srcId="{22C06D34-C780-4671-9DAA-053829D7AFD9}" destId="{4079AFDE-12EE-42BA-A40D-0076AF4DF564}" srcOrd="3" destOrd="0" presId="urn:microsoft.com/office/officeart/2005/8/layout/radial4"/>
    <dgm:cxn modelId="{0E2B1704-EEB8-4931-A730-4C77B3DF4DE2}" type="presParOf" srcId="{22C06D34-C780-4671-9DAA-053829D7AFD9}" destId="{BA79E281-ED9D-414E-A5BE-F72D795F92AC}" srcOrd="4" destOrd="0" presId="urn:microsoft.com/office/officeart/2005/8/layout/radial4"/>
    <dgm:cxn modelId="{2FE626A5-2422-48DB-A2E3-05C618DF3260}" type="presParOf" srcId="{22C06D34-C780-4671-9DAA-053829D7AFD9}" destId="{8A50FF85-8E5E-4BB1-A3BB-45CAE5D06503}" srcOrd="5" destOrd="0" presId="urn:microsoft.com/office/officeart/2005/8/layout/radial4"/>
    <dgm:cxn modelId="{A621B793-DE11-4536-B370-01E2670EBEC0}" type="presParOf" srcId="{22C06D34-C780-4671-9DAA-053829D7AFD9}" destId="{5BB18CBA-921D-4AD3-B7A3-BFC0A9BA00A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1AF6C-B393-476A-8B6B-BB28C0973EF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D3465DD-8A08-4969-9EC6-BDFB87493ABB}">
      <dgm:prSet phldrT="[Text]"/>
      <dgm:spPr/>
      <dgm:t>
        <a:bodyPr/>
        <a:lstStyle/>
        <a:p>
          <a:r>
            <a:rPr lang="en-US" dirty="0"/>
            <a:t>Sleep Trouble</a:t>
          </a:r>
        </a:p>
      </dgm:t>
    </dgm:pt>
    <dgm:pt modelId="{6DC0E3AF-A534-476D-A7D5-00985A0D351B}" type="parTrans" cxnId="{2ED67BE0-68E2-4BCF-9F66-DC78C0BB7A48}">
      <dgm:prSet/>
      <dgm:spPr/>
      <dgm:t>
        <a:bodyPr/>
        <a:lstStyle/>
        <a:p>
          <a:endParaRPr lang="en-US"/>
        </a:p>
      </dgm:t>
    </dgm:pt>
    <dgm:pt modelId="{E3C57D8E-97AD-46CD-9D3E-E5C04A30E742}" type="sibTrans" cxnId="{2ED67BE0-68E2-4BCF-9F66-DC78C0BB7A48}">
      <dgm:prSet/>
      <dgm:spPr/>
      <dgm:t>
        <a:bodyPr/>
        <a:lstStyle/>
        <a:p>
          <a:endParaRPr lang="en-US"/>
        </a:p>
      </dgm:t>
    </dgm:pt>
    <dgm:pt modelId="{915AA004-D50B-4287-9C4C-8D11B6C247D5}">
      <dgm:prSet phldrT="[Text]"/>
      <dgm:spPr/>
      <dgm:t>
        <a:bodyPr/>
        <a:lstStyle/>
        <a:p>
          <a:r>
            <a:rPr lang="en-US" dirty="0"/>
            <a:t>Behavioral</a:t>
          </a:r>
        </a:p>
      </dgm:t>
    </dgm:pt>
    <dgm:pt modelId="{85E6B506-5EBD-4FC3-B4CC-1812966717B6}" type="parTrans" cxnId="{42A70054-0CD2-4E8C-99FC-0EF128891218}">
      <dgm:prSet/>
      <dgm:spPr/>
      <dgm:t>
        <a:bodyPr/>
        <a:lstStyle/>
        <a:p>
          <a:endParaRPr lang="en-US"/>
        </a:p>
      </dgm:t>
    </dgm:pt>
    <dgm:pt modelId="{3F1BD15D-41F8-4258-AC9F-D46D4D01242D}" type="sibTrans" cxnId="{42A70054-0CD2-4E8C-99FC-0EF128891218}">
      <dgm:prSet/>
      <dgm:spPr/>
      <dgm:t>
        <a:bodyPr/>
        <a:lstStyle/>
        <a:p>
          <a:endParaRPr lang="en-US"/>
        </a:p>
      </dgm:t>
    </dgm:pt>
    <dgm:pt modelId="{42CB10A2-C903-492A-B97F-9D0F701F36AE}">
      <dgm:prSet phldrT="[Text]"/>
      <dgm:spPr/>
      <dgm:t>
        <a:bodyPr/>
        <a:lstStyle/>
        <a:p>
          <a:r>
            <a:rPr lang="en-US" dirty="0"/>
            <a:t>Medical</a:t>
          </a:r>
        </a:p>
      </dgm:t>
    </dgm:pt>
    <dgm:pt modelId="{10C46174-7498-4986-AA06-78C9626E8F68}" type="parTrans" cxnId="{F6E0E6E2-D34A-457E-9087-D3B7D59F852A}">
      <dgm:prSet/>
      <dgm:spPr/>
      <dgm:t>
        <a:bodyPr/>
        <a:lstStyle/>
        <a:p>
          <a:endParaRPr lang="en-US"/>
        </a:p>
      </dgm:t>
    </dgm:pt>
    <dgm:pt modelId="{06727646-E2F5-46FF-BB68-2F651594C70D}" type="sibTrans" cxnId="{F6E0E6E2-D34A-457E-9087-D3B7D59F852A}">
      <dgm:prSet/>
      <dgm:spPr/>
      <dgm:t>
        <a:bodyPr/>
        <a:lstStyle/>
        <a:p>
          <a:endParaRPr lang="en-US"/>
        </a:p>
      </dgm:t>
    </dgm:pt>
    <dgm:pt modelId="{42442753-3041-4C8C-B6AC-9CD51E6CBC26}">
      <dgm:prSet phldrT="[Text]"/>
      <dgm:spPr/>
      <dgm:t>
        <a:bodyPr/>
        <a:lstStyle/>
        <a:p>
          <a:endParaRPr lang="en-US"/>
        </a:p>
      </dgm:t>
    </dgm:pt>
    <dgm:pt modelId="{2DAF3D59-3BDB-44EF-BDE4-FC53177FCCF6}" type="parTrans" cxnId="{1B372D17-1FC2-4278-B64D-BB829171A477}">
      <dgm:prSet/>
      <dgm:spPr/>
      <dgm:t>
        <a:bodyPr/>
        <a:lstStyle/>
        <a:p>
          <a:endParaRPr lang="en-US"/>
        </a:p>
      </dgm:t>
    </dgm:pt>
    <dgm:pt modelId="{675615DB-EA04-4C03-B6BC-FB67BA891B6F}" type="sibTrans" cxnId="{1B372D17-1FC2-4278-B64D-BB829171A477}">
      <dgm:prSet/>
      <dgm:spPr/>
      <dgm:t>
        <a:bodyPr/>
        <a:lstStyle/>
        <a:p>
          <a:endParaRPr lang="en-US"/>
        </a:p>
      </dgm:t>
    </dgm:pt>
    <dgm:pt modelId="{D7B20B84-C916-486A-A3BE-3765280F38C0}">
      <dgm:prSet phldrT="[Text]" phldr="1"/>
      <dgm:spPr/>
      <dgm:t>
        <a:bodyPr/>
        <a:lstStyle/>
        <a:p>
          <a:endParaRPr lang="en-US"/>
        </a:p>
      </dgm:t>
    </dgm:pt>
    <dgm:pt modelId="{0D553F54-622C-4615-8C5C-9F69A380DDD3}" type="parTrans" cxnId="{590280E6-B760-4B77-B975-98D08A373A81}">
      <dgm:prSet/>
      <dgm:spPr/>
      <dgm:t>
        <a:bodyPr/>
        <a:lstStyle/>
        <a:p>
          <a:endParaRPr lang="en-US"/>
        </a:p>
      </dgm:t>
    </dgm:pt>
    <dgm:pt modelId="{3ACE8C82-C871-48FD-843B-70DA1BEE86D5}" type="sibTrans" cxnId="{590280E6-B760-4B77-B975-98D08A373A81}">
      <dgm:prSet/>
      <dgm:spPr/>
      <dgm:t>
        <a:bodyPr/>
        <a:lstStyle/>
        <a:p>
          <a:endParaRPr lang="en-US"/>
        </a:p>
      </dgm:t>
    </dgm:pt>
    <dgm:pt modelId="{F5CC94B9-F096-439D-9721-8340051A3FC2}">
      <dgm:prSet phldrT="[Text]" phldr="1"/>
      <dgm:spPr/>
      <dgm:t>
        <a:bodyPr/>
        <a:lstStyle/>
        <a:p>
          <a:endParaRPr lang="en-US"/>
        </a:p>
      </dgm:t>
    </dgm:pt>
    <dgm:pt modelId="{7533B025-DA3A-415B-AF82-14D9B1B0C499}" type="parTrans" cxnId="{E5690429-7417-4F71-BD8A-0AC30D68BAA9}">
      <dgm:prSet/>
      <dgm:spPr/>
      <dgm:t>
        <a:bodyPr/>
        <a:lstStyle/>
        <a:p>
          <a:endParaRPr lang="en-US"/>
        </a:p>
      </dgm:t>
    </dgm:pt>
    <dgm:pt modelId="{8B1764BD-3A94-4EC1-A16B-45BEC89B449C}" type="sibTrans" cxnId="{E5690429-7417-4F71-BD8A-0AC30D68BAA9}">
      <dgm:prSet/>
      <dgm:spPr/>
      <dgm:t>
        <a:bodyPr/>
        <a:lstStyle/>
        <a:p>
          <a:endParaRPr lang="en-US"/>
        </a:p>
      </dgm:t>
    </dgm:pt>
    <dgm:pt modelId="{1779FC38-E038-43D6-8609-7D963B6BB5E2}">
      <dgm:prSet phldrT="[Text]"/>
      <dgm:spPr/>
      <dgm:t>
        <a:bodyPr/>
        <a:lstStyle/>
        <a:p>
          <a:endParaRPr lang="en-US"/>
        </a:p>
      </dgm:t>
    </dgm:pt>
    <dgm:pt modelId="{40F9A6FE-2985-4CA9-BA4D-7647F0E503B0}" type="parTrans" cxnId="{2B36AE04-DB3A-47B7-885D-63080CDAF57E}">
      <dgm:prSet/>
      <dgm:spPr/>
      <dgm:t>
        <a:bodyPr/>
        <a:lstStyle/>
        <a:p>
          <a:endParaRPr lang="en-US"/>
        </a:p>
      </dgm:t>
    </dgm:pt>
    <dgm:pt modelId="{F5C39DA6-84F3-4D2F-AD81-97E81561BBEA}" type="sibTrans" cxnId="{2B36AE04-DB3A-47B7-885D-63080CDAF57E}">
      <dgm:prSet/>
      <dgm:spPr/>
      <dgm:t>
        <a:bodyPr/>
        <a:lstStyle/>
        <a:p>
          <a:endParaRPr lang="en-US"/>
        </a:p>
      </dgm:t>
    </dgm:pt>
    <dgm:pt modelId="{B56513E9-FE63-4124-ABB7-F8EB156CF7B0}">
      <dgm:prSet phldrT="[Text]" phldr="1"/>
      <dgm:spPr/>
      <dgm:t>
        <a:bodyPr/>
        <a:lstStyle/>
        <a:p>
          <a:endParaRPr lang="en-US"/>
        </a:p>
      </dgm:t>
    </dgm:pt>
    <dgm:pt modelId="{68258127-2FE4-497E-9ACA-3713AC302732}" type="parTrans" cxnId="{850AE051-8113-4C87-9A27-FCC2DDD2C15D}">
      <dgm:prSet/>
      <dgm:spPr/>
      <dgm:t>
        <a:bodyPr/>
        <a:lstStyle/>
        <a:p>
          <a:endParaRPr lang="en-US"/>
        </a:p>
      </dgm:t>
    </dgm:pt>
    <dgm:pt modelId="{081403A4-4AC5-438F-85E3-E8F0D3902E8C}" type="sibTrans" cxnId="{850AE051-8113-4C87-9A27-FCC2DDD2C15D}">
      <dgm:prSet/>
      <dgm:spPr/>
      <dgm:t>
        <a:bodyPr/>
        <a:lstStyle/>
        <a:p>
          <a:endParaRPr lang="en-US"/>
        </a:p>
      </dgm:t>
    </dgm:pt>
    <dgm:pt modelId="{72B0E7F6-AF4F-409F-A65E-4E5A7306768A}">
      <dgm:prSet phldrT="[Text]" phldr="1"/>
      <dgm:spPr/>
      <dgm:t>
        <a:bodyPr/>
        <a:lstStyle/>
        <a:p>
          <a:endParaRPr lang="en-US"/>
        </a:p>
      </dgm:t>
    </dgm:pt>
    <dgm:pt modelId="{90C59A21-3454-4589-8307-732A2E9DD53A}" type="parTrans" cxnId="{3E4556FA-9847-4F14-9616-BBB45BDE0F36}">
      <dgm:prSet/>
      <dgm:spPr/>
      <dgm:t>
        <a:bodyPr/>
        <a:lstStyle/>
        <a:p>
          <a:endParaRPr lang="en-US"/>
        </a:p>
      </dgm:t>
    </dgm:pt>
    <dgm:pt modelId="{B5C399C7-48EB-43EC-96B2-A8E1B50671F8}" type="sibTrans" cxnId="{3E4556FA-9847-4F14-9616-BBB45BDE0F36}">
      <dgm:prSet/>
      <dgm:spPr/>
      <dgm:t>
        <a:bodyPr/>
        <a:lstStyle/>
        <a:p>
          <a:endParaRPr lang="en-US"/>
        </a:p>
      </dgm:t>
    </dgm:pt>
    <dgm:pt modelId="{DAD83D4F-306F-4004-9600-71CE9D6B8251}">
      <dgm:prSet phldrT="[Text]"/>
      <dgm:spPr/>
      <dgm:t>
        <a:bodyPr/>
        <a:lstStyle/>
        <a:p>
          <a:r>
            <a:rPr lang="en-US" dirty="0"/>
            <a:t>Biological</a:t>
          </a:r>
        </a:p>
      </dgm:t>
    </dgm:pt>
    <dgm:pt modelId="{0BC4E1C0-0371-4240-9382-6049601A3110}" type="parTrans" cxnId="{FF4E146E-F52E-4EF3-91C9-0C0FFF990413}">
      <dgm:prSet/>
      <dgm:spPr/>
      <dgm:t>
        <a:bodyPr/>
        <a:lstStyle/>
        <a:p>
          <a:endParaRPr lang="en-US"/>
        </a:p>
      </dgm:t>
    </dgm:pt>
    <dgm:pt modelId="{442A4CBB-741A-4828-A3A8-6AB379006B9D}" type="sibTrans" cxnId="{FF4E146E-F52E-4EF3-91C9-0C0FFF990413}">
      <dgm:prSet/>
      <dgm:spPr/>
      <dgm:t>
        <a:bodyPr/>
        <a:lstStyle/>
        <a:p>
          <a:endParaRPr lang="en-US"/>
        </a:p>
      </dgm:t>
    </dgm:pt>
    <dgm:pt modelId="{22C06D34-C780-4671-9DAA-053829D7AFD9}" type="pres">
      <dgm:prSet presAssocID="{60C1AF6C-B393-476A-8B6B-BB28C0973EF3}" presName="cycle" presStyleCnt="0">
        <dgm:presLayoutVars>
          <dgm:chMax val="1"/>
          <dgm:dir/>
          <dgm:animLvl val="ctr"/>
          <dgm:resizeHandles val="exact"/>
        </dgm:presLayoutVars>
      </dgm:prSet>
      <dgm:spPr/>
    </dgm:pt>
    <dgm:pt modelId="{75B789D9-3C34-400C-8510-1A609ACC355D}" type="pres">
      <dgm:prSet presAssocID="{5D3465DD-8A08-4969-9EC6-BDFB87493ABB}" presName="centerShape" presStyleLbl="node0" presStyleIdx="0" presStyleCnt="1"/>
      <dgm:spPr/>
    </dgm:pt>
    <dgm:pt modelId="{7DC634A0-6486-4A71-8664-ACAC582F632A}" type="pres">
      <dgm:prSet presAssocID="{85E6B506-5EBD-4FC3-B4CC-1812966717B6}" presName="parTrans" presStyleLbl="bgSibTrans2D1" presStyleIdx="0" presStyleCnt="3"/>
      <dgm:spPr/>
    </dgm:pt>
    <dgm:pt modelId="{EF487C67-9EFB-4745-A6E9-3B616B052DA8}" type="pres">
      <dgm:prSet presAssocID="{915AA004-D50B-4287-9C4C-8D11B6C247D5}" presName="node" presStyleLbl="node1" presStyleIdx="0" presStyleCnt="3">
        <dgm:presLayoutVars>
          <dgm:bulletEnabled val="1"/>
        </dgm:presLayoutVars>
      </dgm:prSet>
      <dgm:spPr/>
    </dgm:pt>
    <dgm:pt modelId="{4079AFDE-12EE-42BA-A40D-0076AF4DF564}" type="pres">
      <dgm:prSet presAssocID="{10C46174-7498-4986-AA06-78C9626E8F68}" presName="parTrans" presStyleLbl="bgSibTrans2D1" presStyleIdx="1" presStyleCnt="3"/>
      <dgm:spPr/>
    </dgm:pt>
    <dgm:pt modelId="{BA79E281-ED9D-414E-A5BE-F72D795F92AC}" type="pres">
      <dgm:prSet presAssocID="{42CB10A2-C903-492A-B97F-9D0F701F36AE}" presName="node" presStyleLbl="node1" presStyleIdx="1" presStyleCnt="3">
        <dgm:presLayoutVars>
          <dgm:bulletEnabled val="1"/>
        </dgm:presLayoutVars>
      </dgm:prSet>
      <dgm:spPr/>
    </dgm:pt>
    <dgm:pt modelId="{8A50FF85-8E5E-4BB1-A3BB-45CAE5D06503}" type="pres">
      <dgm:prSet presAssocID="{0BC4E1C0-0371-4240-9382-6049601A3110}" presName="parTrans" presStyleLbl="bgSibTrans2D1" presStyleIdx="2" presStyleCnt="3"/>
      <dgm:spPr/>
    </dgm:pt>
    <dgm:pt modelId="{5BB18CBA-921D-4AD3-B7A3-BFC0A9BA00A3}" type="pres">
      <dgm:prSet presAssocID="{DAD83D4F-306F-4004-9600-71CE9D6B8251}" presName="node" presStyleLbl="node1" presStyleIdx="2" presStyleCnt="3">
        <dgm:presLayoutVars>
          <dgm:bulletEnabled val="1"/>
        </dgm:presLayoutVars>
      </dgm:prSet>
      <dgm:spPr/>
    </dgm:pt>
  </dgm:ptLst>
  <dgm:cxnLst>
    <dgm:cxn modelId="{2B36AE04-DB3A-47B7-885D-63080CDAF57E}" srcId="{60C1AF6C-B393-476A-8B6B-BB28C0973EF3}" destId="{1779FC38-E038-43D6-8609-7D963B6BB5E2}" srcOrd="2" destOrd="0" parTransId="{40F9A6FE-2985-4CA9-BA4D-7647F0E503B0}" sibTransId="{F5C39DA6-84F3-4D2F-AD81-97E81561BBEA}"/>
    <dgm:cxn modelId="{C58ABA09-1980-4779-BB13-C48C828B74EE}" type="presOf" srcId="{42CB10A2-C903-492A-B97F-9D0F701F36AE}" destId="{BA79E281-ED9D-414E-A5BE-F72D795F92AC}" srcOrd="0" destOrd="0" presId="urn:microsoft.com/office/officeart/2005/8/layout/radial4"/>
    <dgm:cxn modelId="{1B372D17-1FC2-4278-B64D-BB829171A477}" srcId="{60C1AF6C-B393-476A-8B6B-BB28C0973EF3}" destId="{42442753-3041-4C8C-B6AC-9CD51E6CBC26}" srcOrd="1" destOrd="0" parTransId="{2DAF3D59-3BDB-44EF-BDE4-FC53177FCCF6}" sibTransId="{675615DB-EA04-4C03-B6BC-FB67BA891B6F}"/>
    <dgm:cxn modelId="{A1318A1A-22F4-4DCE-8668-35D712F28517}" type="presOf" srcId="{60C1AF6C-B393-476A-8B6B-BB28C0973EF3}" destId="{22C06D34-C780-4671-9DAA-053829D7AFD9}" srcOrd="0" destOrd="0" presId="urn:microsoft.com/office/officeart/2005/8/layout/radial4"/>
    <dgm:cxn modelId="{E5690429-7417-4F71-BD8A-0AC30D68BAA9}" srcId="{42442753-3041-4C8C-B6AC-9CD51E6CBC26}" destId="{F5CC94B9-F096-439D-9721-8340051A3FC2}" srcOrd="1" destOrd="0" parTransId="{7533B025-DA3A-415B-AF82-14D9B1B0C499}" sibTransId="{8B1764BD-3A94-4EC1-A16B-45BEC89B449C}"/>
    <dgm:cxn modelId="{E943E139-1A21-44F9-9781-1F4ECD6B48D6}" type="presOf" srcId="{0BC4E1C0-0371-4240-9382-6049601A3110}" destId="{8A50FF85-8E5E-4BB1-A3BB-45CAE5D06503}" srcOrd="0" destOrd="0" presId="urn:microsoft.com/office/officeart/2005/8/layout/radial4"/>
    <dgm:cxn modelId="{A8EDE260-5231-4331-BDE2-86F65B9FCD83}" type="presOf" srcId="{85E6B506-5EBD-4FC3-B4CC-1812966717B6}" destId="{7DC634A0-6486-4A71-8664-ACAC582F632A}" srcOrd="0" destOrd="0" presId="urn:microsoft.com/office/officeart/2005/8/layout/radial4"/>
    <dgm:cxn modelId="{0DA89748-A302-4076-B053-01A051A53E47}" type="presOf" srcId="{5D3465DD-8A08-4969-9EC6-BDFB87493ABB}" destId="{75B789D9-3C34-400C-8510-1A609ACC355D}" srcOrd="0" destOrd="0" presId="urn:microsoft.com/office/officeart/2005/8/layout/radial4"/>
    <dgm:cxn modelId="{FF4E146E-F52E-4EF3-91C9-0C0FFF990413}" srcId="{5D3465DD-8A08-4969-9EC6-BDFB87493ABB}" destId="{DAD83D4F-306F-4004-9600-71CE9D6B8251}" srcOrd="2" destOrd="0" parTransId="{0BC4E1C0-0371-4240-9382-6049601A3110}" sibTransId="{442A4CBB-741A-4828-A3A8-6AB379006B9D}"/>
    <dgm:cxn modelId="{060E3B71-7D1D-42C1-AFEC-DFF10B40B31D}" type="presOf" srcId="{DAD83D4F-306F-4004-9600-71CE9D6B8251}" destId="{5BB18CBA-921D-4AD3-B7A3-BFC0A9BA00A3}" srcOrd="0" destOrd="0" presId="urn:microsoft.com/office/officeart/2005/8/layout/radial4"/>
    <dgm:cxn modelId="{850AE051-8113-4C87-9A27-FCC2DDD2C15D}" srcId="{1779FC38-E038-43D6-8609-7D963B6BB5E2}" destId="{B56513E9-FE63-4124-ABB7-F8EB156CF7B0}" srcOrd="0" destOrd="0" parTransId="{68258127-2FE4-497E-9ACA-3713AC302732}" sibTransId="{081403A4-4AC5-438F-85E3-E8F0D3902E8C}"/>
    <dgm:cxn modelId="{42A70054-0CD2-4E8C-99FC-0EF128891218}" srcId="{5D3465DD-8A08-4969-9EC6-BDFB87493ABB}" destId="{915AA004-D50B-4287-9C4C-8D11B6C247D5}" srcOrd="0" destOrd="0" parTransId="{85E6B506-5EBD-4FC3-B4CC-1812966717B6}" sibTransId="{3F1BD15D-41F8-4258-AC9F-D46D4D01242D}"/>
    <dgm:cxn modelId="{B9EB1A97-D5EE-411F-93B0-2872EA0DA70A}" type="presOf" srcId="{915AA004-D50B-4287-9C4C-8D11B6C247D5}" destId="{EF487C67-9EFB-4745-A6E9-3B616B052DA8}" srcOrd="0" destOrd="0" presId="urn:microsoft.com/office/officeart/2005/8/layout/radial4"/>
    <dgm:cxn modelId="{43FFF4C5-4A48-4186-B1BC-123BE565C8DD}" type="presOf" srcId="{10C46174-7498-4986-AA06-78C9626E8F68}" destId="{4079AFDE-12EE-42BA-A40D-0076AF4DF564}" srcOrd="0" destOrd="0" presId="urn:microsoft.com/office/officeart/2005/8/layout/radial4"/>
    <dgm:cxn modelId="{2ED67BE0-68E2-4BCF-9F66-DC78C0BB7A48}" srcId="{60C1AF6C-B393-476A-8B6B-BB28C0973EF3}" destId="{5D3465DD-8A08-4969-9EC6-BDFB87493ABB}" srcOrd="0" destOrd="0" parTransId="{6DC0E3AF-A534-476D-A7D5-00985A0D351B}" sibTransId="{E3C57D8E-97AD-46CD-9D3E-E5C04A30E742}"/>
    <dgm:cxn modelId="{F6E0E6E2-D34A-457E-9087-D3B7D59F852A}" srcId="{5D3465DD-8A08-4969-9EC6-BDFB87493ABB}" destId="{42CB10A2-C903-492A-B97F-9D0F701F36AE}" srcOrd="1" destOrd="0" parTransId="{10C46174-7498-4986-AA06-78C9626E8F68}" sibTransId="{06727646-E2F5-46FF-BB68-2F651594C70D}"/>
    <dgm:cxn modelId="{590280E6-B760-4B77-B975-98D08A373A81}" srcId="{42442753-3041-4C8C-B6AC-9CD51E6CBC26}" destId="{D7B20B84-C916-486A-A3BE-3765280F38C0}" srcOrd="0" destOrd="0" parTransId="{0D553F54-622C-4615-8C5C-9F69A380DDD3}" sibTransId="{3ACE8C82-C871-48FD-843B-70DA1BEE86D5}"/>
    <dgm:cxn modelId="{3E4556FA-9847-4F14-9616-BBB45BDE0F36}" srcId="{1779FC38-E038-43D6-8609-7D963B6BB5E2}" destId="{72B0E7F6-AF4F-409F-A65E-4E5A7306768A}" srcOrd="1" destOrd="0" parTransId="{90C59A21-3454-4589-8307-732A2E9DD53A}" sibTransId="{B5C399C7-48EB-43EC-96B2-A8E1B50671F8}"/>
    <dgm:cxn modelId="{87FDE1F7-A33F-4304-AECE-157BF17F4C44}" type="presParOf" srcId="{22C06D34-C780-4671-9DAA-053829D7AFD9}" destId="{75B789D9-3C34-400C-8510-1A609ACC355D}" srcOrd="0" destOrd="0" presId="urn:microsoft.com/office/officeart/2005/8/layout/radial4"/>
    <dgm:cxn modelId="{4E5D6C6A-9A5E-41F0-B3B0-48C9245BF58E}" type="presParOf" srcId="{22C06D34-C780-4671-9DAA-053829D7AFD9}" destId="{7DC634A0-6486-4A71-8664-ACAC582F632A}" srcOrd="1" destOrd="0" presId="urn:microsoft.com/office/officeart/2005/8/layout/radial4"/>
    <dgm:cxn modelId="{E90F5EB5-8ED2-49CA-B839-C0DFD95A8EE6}" type="presParOf" srcId="{22C06D34-C780-4671-9DAA-053829D7AFD9}" destId="{EF487C67-9EFB-4745-A6E9-3B616B052DA8}" srcOrd="2" destOrd="0" presId="urn:microsoft.com/office/officeart/2005/8/layout/radial4"/>
    <dgm:cxn modelId="{A97483FE-FE21-4CC3-B4E2-838A425440A6}" type="presParOf" srcId="{22C06D34-C780-4671-9DAA-053829D7AFD9}" destId="{4079AFDE-12EE-42BA-A40D-0076AF4DF564}" srcOrd="3" destOrd="0" presId="urn:microsoft.com/office/officeart/2005/8/layout/radial4"/>
    <dgm:cxn modelId="{94BE59CC-AC28-44CE-AAE1-3058CB025D57}" type="presParOf" srcId="{22C06D34-C780-4671-9DAA-053829D7AFD9}" destId="{BA79E281-ED9D-414E-A5BE-F72D795F92AC}" srcOrd="4" destOrd="0" presId="urn:microsoft.com/office/officeart/2005/8/layout/radial4"/>
    <dgm:cxn modelId="{5B7821B4-E116-4BB5-BF50-889D7963EDA2}" type="presParOf" srcId="{22C06D34-C780-4671-9DAA-053829D7AFD9}" destId="{8A50FF85-8E5E-4BB1-A3BB-45CAE5D06503}" srcOrd="5" destOrd="0" presId="urn:microsoft.com/office/officeart/2005/8/layout/radial4"/>
    <dgm:cxn modelId="{5DD669CE-918E-499E-9148-01D062D20DC3}" type="presParOf" srcId="{22C06D34-C780-4671-9DAA-053829D7AFD9}" destId="{5BB18CBA-921D-4AD3-B7A3-BFC0A9BA00A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789D9-3C34-400C-8510-1A609ACC355D}">
      <dsp:nvSpPr>
        <dsp:cNvPr id="0" name=""/>
        <dsp:cNvSpPr/>
      </dsp:nvSpPr>
      <dsp:spPr>
        <a:xfrm>
          <a:off x="3161411" y="3367230"/>
          <a:ext cx="2617978" cy="26179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Sleep Trouble</a:t>
          </a:r>
        </a:p>
      </dsp:txBody>
      <dsp:txXfrm>
        <a:off x="3544805" y="3750624"/>
        <a:ext cx="1851190" cy="1851190"/>
      </dsp:txXfrm>
    </dsp:sp>
    <dsp:sp modelId="{7DC634A0-6486-4A71-8664-ACAC582F632A}">
      <dsp:nvSpPr>
        <dsp:cNvPr id="0" name=""/>
        <dsp:cNvSpPr/>
      </dsp:nvSpPr>
      <dsp:spPr>
        <a:xfrm rot="12900000">
          <a:off x="1252715" y="2834775"/>
          <a:ext cx="2241233" cy="74612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487C67-9EFB-4745-A6E9-3B616B052DA8}">
      <dsp:nvSpPr>
        <dsp:cNvPr id="0" name=""/>
        <dsp:cNvSpPr/>
      </dsp:nvSpPr>
      <dsp:spPr>
        <a:xfrm>
          <a:off x="211836" y="1570246"/>
          <a:ext cx="2487079" cy="1989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kern="1200" dirty="0"/>
            <a:t>Behavioral</a:t>
          </a:r>
        </a:p>
      </dsp:txBody>
      <dsp:txXfrm>
        <a:off x="270111" y="1628521"/>
        <a:ext cx="2370529" cy="1873113"/>
      </dsp:txXfrm>
    </dsp:sp>
    <dsp:sp modelId="{4079AFDE-12EE-42BA-A40D-0076AF4DF564}">
      <dsp:nvSpPr>
        <dsp:cNvPr id="0" name=""/>
        <dsp:cNvSpPr/>
      </dsp:nvSpPr>
      <dsp:spPr>
        <a:xfrm rot="16200000">
          <a:off x="3349783" y="1743110"/>
          <a:ext cx="2241233" cy="74612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79E281-ED9D-414E-A5BE-F72D795F92AC}">
      <dsp:nvSpPr>
        <dsp:cNvPr id="0" name=""/>
        <dsp:cNvSpPr/>
      </dsp:nvSpPr>
      <dsp:spPr>
        <a:xfrm>
          <a:off x="3226860" y="724"/>
          <a:ext cx="2487079" cy="1989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kern="1200" dirty="0"/>
            <a:t>Medical</a:t>
          </a:r>
        </a:p>
      </dsp:txBody>
      <dsp:txXfrm>
        <a:off x="3285135" y="58999"/>
        <a:ext cx="2370529" cy="1873113"/>
      </dsp:txXfrm>
    </dsp:sp>
    <dsp:sp modelId="{8A50FF85-8E5E-4BB1-A3BB-45CAE5D06503}">
      <dsp:nvSpPr>
        <dsp:cNvPr id="0" name=""/>
        <dsp:cNvSpPr/>
      </dsp:nvSpPr>
      <dsp:spPr>
        <a:xfrm rot="19500000">
          <a:off x="5446851" y="2834775"/>
          <a:ext cx="2241233" cy="74612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B18CBA-921D-4AD3-B7A3-BFC0A9BA00A3}">
      <dsp:nvSpPr>
        <dsp:cNvPr id="0" name=""/>
        <dsp:cNvSpPr/>
      </dsp:nvSpPr>
      <dsp:spPr>
        <a:xfrm>
          <a:off x="6241884" y="1570246"/>
          <a:ext cx="2487079" cy="1989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kern="1200" dirty="0"/>
            <a:t>Biological</a:t>
          </a:r>
        </a:p>
      </dsp:txBody>
      <dsp:txXfrm>
        <a:off x="6300159" y="1628521"/>
        <a:ext cx="2370529" cy="1873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789D9-3C34-400C-8510-1A609ACC355D}">
      <dsp:nvSpPr>
        <dsp:cNvPr id="0" name=""/>
        <dsp:cNvSpPr/>
      </dsp:nvSpPr>
      <dsp:spPr>
        <a:xfrm>
          <a:off x="1720929" y="2318223"/>
          <a:ext cx="1587341" cy="15873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Sleep Trouble</a:t>
          </a:r>
        </a:p>
      </dsp:txBody>
      <dsp:txXfrm>
        <a:off x="1953390" y="2550684"/>
        <a:ext cx="1122419" cy="1122419"/>
      </dsp:txXfrm>
    </dsp:sp>
    <dsp:sp modelId="{7DC634A0-6486-4A71-8664-ACAC582F632A}">
      <dsp:nvSpPr>
        <dsp:cNvPr id="0" name=""/>
        <dsp:cNvSpPr/>
      </dsp:nvSpPr>
      <dsp:spPr>
        <a:xfrm rot="12900000">
          <a:off x="640175" y="2020980"/>
          <a:ext cx="1278961" cy="4523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487C67-9EFB-4745-A6E9-3B616B052DA8}">
      <dsp:nvSpPr>
        <dsp:cNvPr id="0" name=""/>
        <dsp:cNvSpPr/>
      </dsp:nvSpPr>
      <dsp:spPr>
        <a:xfrm>
          <a:off x="1836" y="1277196"/>
          <a:ext cx="1507974" cy="12063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Behavioral</a:t>
          </a:r>
        </a:p>
      </dsp:txBody>
      <dsp:txXfrm>
        <a:off x="37170" y="1312530"/>
        <a:ext cx="1437306" cy="1135711"/>
      </dsp:txXfrm>
    </dsp:sp>
    <dsp:sp modelId="{4079AFDE-12EE-42BA-A40D-0076AF4DF564}">
      <dsp:nvSpPr>
        <dsp:cNvPr id="0" name=""/>
        <dsp:cNvSpPr/>
      </dsp:nvSpPr>
      <dsp:spPr>
        <a:xfrm rot="16200000">
          <a:off x="1875119" y="1378109"/>
          <a:ext cx="1278961" cy="4523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79E281-ED9D-414E-A5BE-F72D795F92AC}">
      <dsp:nvSpPr>
        <dsp:cNvPr id="0" name=""/>
        <dsp:cNvSpPr/>
      </dsp:nvSpPr>
      <dsp:spPr>
        <a:xfrm>
          <a:off x="1760612" y="361635"/>
          <a:ext cx="1507974" cy="12063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Medical</a:t>
          </a:r>
        </a:p>
      </dsp:txBody>
      <dsp:txXfrm>
        <a:off x="1795946" y="396969"/>
        <a:ext cx="1437306" cy="1135711"/>
      </dsp:txXfrm>
    </dsp:sp>
    <dsp:sp modelId="{8A50FF85-8E5E-4BB1-A3BB-45CAE5D06503}">
      <dsp:nvSpPr>
        <dsp:cNvPr id="0" name=""/>
        <dsp:cNvSpPr/>
      </dsp:nvSpPr>
      <dsp:spPr>
        <a:xfrm rot="19500000">
          <a:off x="3110063" y="2020980"/>
          <a:ext cx="1278961" cy="4523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B18CBA-921D-4AD3-B7A3-BFC0A9BA00A3}">
      <dsp:nvSpPr>
        <dsp:cNvPr id="0" name=""/>
        <dsp:cNvSpPr/>
      </dsp:nvSpPr>
      <dsp:spPr>
        <a:xfrm>
          <a:off x="3519388" y="1277196"/>
          <a:ext cx="1507974" cy="12063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Biological</a:t>
          </a:r>
        </a:p>
      </dsp:txBody>
      <dsp:txXfrm>
        <a:off x="3554722" y="1312530"/>
        <a:ext cx="1437306" cy="113571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99CD5-D962-4CE6-B084-B7B9F527C809}" type="datetimeFigureOut">
              <a:rPr lang="en-US" smtClean="0"/>
              <a:t>3/29/2021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B2DFA-04F6-4713-86A1-47E953577B26}" type="slidenum">
              <a:rPr lang="en-US" smtClean="0"/>
              <a:t>‹#›</a:t>
            </a:fld>
            <a:endParaRPr lang="en-US"/>
          </a:p>
        </p:txBody>
      </p:sp>
    </p:spTree>
    <p:extLst>
      <p:ext uri="{BB962C8B-B14F-4D97-AF65-F5344CB8AC3E}">
        <p14:creationId xmlns:p14="http://schemas.microsoft.com/office/powerpoint/2010/main" val="24571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ncbi.nlm.nih.gov/pubmed/?term=Connell%20J%5bAuthor%5d&amp;cauthor=true&amp;cauthor_uid=28502070" TargetMode="External"/><Relationship Id="rId3" Type="http://schemas.openxmlformats.org/officeDocument/2006/relationships/hyperlink" Target="https://www.ncbi.nlm.nih.gov/pubmed/28502070" TargetMode="External"/><Relationship Id="rId7" Type="http://schemas.openxmlformats.org/officeDocument/2006/relationships/hyperlink" Target="https://www.ncbi.nlm.nih.gov/pubmed/?term=Sinko%20R%5bAuthor%5d&amp;cauthor=true&amp;cauthor_uid=28502070"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cbi.nlm.nih.gov/pubmed/?term=Eriksen%20W%5bAuthor%5d&amp;cauthor=true&amp;cauthor_uid=28502070" TargetMode="External"/><Relationship Id="rId11" Type="http://schemas.openxmlformats.org/officeDocument/2006/relationships/hyperlink" Target="https://www.ncbi.nlm.nih.gov/pubmed/?term=Pinto-Martin%20J%5bAuthor%5d&amp;cauthor=true&amp;cauthor_uid=28502070" TargetMode="External"/><Relationship Id="rId5" Type="http://schemas.openxmlformats.org/officeDocument/2006/relationships/hyperlink" Target="https://www.ncbi.nlm.nih.gov/pubmed/?term=Zavodny%20S%5bAuthor%5d&amp;cauthor=true&amp;cauthor_uid=28502070" TargetMode="External"/><Relationship Id="rId10" Type="http://schemas.openxmlformats.org/officeDocument/2006/relationships/hyperlink" Target="https://www.ncbi.nlm.nih.gov/pubmed/?term=Schaaf%20R%5bAuthor%5d&amp;cauthor=true&amp;cauthor_uid=28502070" TargetMode="External"/><Relationship Id="rId4" Type="http://schemas.openxmlformats.org/officeDocument/2006/relationships/hyperlink" Target="https://www.ncbi.nlm.nih.gov/pubmed/?term=Souders%20MC%5bAuthor%5d&amp;cauthor=true&amp;cauthor_uid=28502070" TargetMode="External"/><Relationship Id="rId9" Type="http://schemas.openxmlformats.org/officeDocument/2006/relationships/hyperlink" Target="https://www.ncbi.nlm.nih.gov/pubmed/?term=Kerns%20C%5bAuthor%5d&amp;cauthor=true&amp;cauthor_uid=2850207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Advice on a 4y/o boy who needs deep pressure and tactile input from parents to fall asleep give themselves that input. </a:t>
            </a:r>
          </a:p>
          <a:p>
            <a:pPr lvl="0"/>
            <a:r>
              <a:rPr lang="en-US" sz="1200" kern="1200" dirty="0">
                <a:solidFill>
                  <a:schemeClr val="tx1"/>
                </a:solidFill>
                <a:effectLst/>
                <a:latin typeface="+mn-lt"/>
                <a:ea typeface="+mn-ea"/>
                <a:cs typeface="+mn-cs"/>
              </a:rPr>
              <a:t>Can undiagnosed seizures,  sleep apnea,  or growing pains be cause for sleep problems?</a:t>
            </a:r>
          </a:p>
          <a:p>
            <a:pPr lvl="0"/>
            <a:r>
              <a:rPr lang="en-US" sz="1200" kern="1200" dirty="0">
                <a:solidFill>
                  <a:schemeClr val="tx1"/>
                </a:solidFill>
                <a:effectLst/>
                <a:latin typeface="+mn-lt"/>
                <a:ea typeface="+mn-ea"/>
                <a:cs typeface="+mn-cs"/>
              </a:rPr>
              <a:t>Is there anything ASD-specific we need to ask for when seeking a sleep evaluation for our HFA adolescent/young adult kids?</a:t>
            </a:r>
          </a:p>
          <a:p>
            <a:pPr lvl="0"/>
            <a:r>
              <a:rPr lang="en-US" sz="1200" kern="1200" dirty="0">
                <a:solidFill>
                  <a:schemeClr val="tx1"/>
                </a:solidFill>
                <a:effectLst/>
                <a:latin typeface="+mn-lt"/>
                <a:ea typeface="+mn-ea"/>
                <a:cs typeface="+mn-cs"/>
              </a:rPr>
              <a:t>Why does my son have a hard time staying asleep at night</a:t>
            </a:r>
          </a:p>
          <a:p>
            <a:pPr lvl="0"/>
            <a:r>
              <a:rPr lang="en-US" sz="1200" kern="1200" dirty="0">
                <a:solidFill>
                  <a:schemeClr val="tx1"/>
                </a:solidFill>
                <a:effectLst/>
                <a:latin typeface="+mn-lt"/>
                <a:ea typeface="+mn-ea"/>
                <a:cs typeface="+mn-cs"/>
              </a:rPr>
              <a:t>Is </a:t>
            </a:r>
            <a:r>
              <a:rPr lang="en-US" sz="1200" kern="1200" dirty="0" err="1">
                <a:solidFill>
                  <a:schemeClr val="tx1"/>
                </a:solidFill>
                <a:effectLst/>
                <a:latin typeface="+mn-lt"/>
                <a:ea typeface="+mn-ea"/>
                <a:cs typeface="+mn-cs"/>
              </a:rPr>
              <a:t>is</a:t>
            </a:r>
            <a:r>
              <a:rPr lang="en-US" sz="1200" kern="1200" dirty="0">
                <a:solidFill>
                  <a:schemeClr val="tx1"/>
                </a:solidFill>
                <a:effectLst/>
                <a:latin typeface="+mn-lt"/>
                <a:ea typeface="+mn-ea"/>
                <a:cs typeface="+mn-cs"/>
              </a:rPr>
              <a:t> common for </a:t>
            </a:r>
            <a:r>
              <a:rPr lang="en-US" sz="1200" kern="1200" dirty="0" err="1">
                <a:solidFill>
                  <a:schemeClr val="tx1"/>
                </a:solidFill>
                <a:effectLst/>
                <a:latin typeface="+mn-lt"/>
                <a:ea typeface="+mn-ea"/>
                <a:cs typeface="+mn-cs"/>
              </a:rPr>
              <a:t>ind</a:t>
            </a:r>
            <a:r>
              <a:rPr lang="en-US" sz="1200" kern="1200" dirty="0">
                <a:solidFill>
                  <a:schemeClr val="tx1"/>
                </a:solidFill>
                <a:effectLst/>
                <a:latin typeface="+mn-lt"/>
                <a:ea typeface="+mn-ea"/>
                <a:cs typeface="+mn-cs"/>
              </a:rPr>
              <a:t> with </a:t>
            </a:r>
            <a:r>
              <a:rPr lang="en-US" sz="1200" kern="1200" dirty="0" err="1">
                <a:solidFill>
                  <a:schemeClr val="tx1"/>
                </a:solidFill>
                <a:effectLst/>
                <a:latin typeface="+mn-lt"/>
                <a:ea typeface="+mn-ea"/>
                <a:cs typeface="+mn-cs"/>
              </a:rPr>
              <a:t>asd</a:t>
            </a:r>
            <a:r>
              <a:rPr lang="en-US" sz="1200" kern="1200" dirty="0">
                <a:solidFill>
                  <a:schemeClr val="tx1"/>
                </a:solidFill>
                <a:effectLst/>
                <a:latin typeface="+mn-lt"/>
                <a:ea typeface="+mn-ea"/>
                <a:cs typeface="+mn-cs"/>
              </a:rPr>
              <a:t> to "reprocess" (sometimes at night),  seeming to reenact the events/conversations of the day?</a:t>
            </a:r>
          </a:p>
          <a:p>
            <a:pPr lvl="0"/>
            <a:r>
              <a:rPr lang="en-US" sz="1200" kern="1200" dirty="0">
                <a:solidFill>
                  <a:schemeClr val="tx1"/>
                </a:solidFill>
                <a:effectLst/>
                <a:latin typeface="+mn-lt"/>
                <a:ea typeface="+mn-ea"/>
                <a:cs typeface="+mn-cs"/>
              </a:rPr>
              <a:t>Weaning the pacifier for nap and bedtime in 2.5 year old. Should I do it? Or just let him have it?</a:t>
            </a:r>
          </a:p>
          <a:p>
            <a:pPr lvl="0"/>
            <a:r>
              <a:rPr lang="en-US" sz="1200" kern="1200" dirty="0">
                <a:solidFill>
                  <a:schemeClr val="tx1"/>
                </a:solidFill>
                <a:effectLst/>
                <a:latin typeface="+mn-lt"/>
                <a:ea typeface="+mn-ea"/>
                <a:cs typeface="+mn-cs"/>
              </a:rPr>
              <a:t>Is melatonin safe to use for an extended period of time?</a:t>
            </a:r>
          </a:p>
          <a:p>
            <a:pPr lvl="0"/>
            <a:r>
              <a:rPr lang="en-US" sz="1200" kern="1200" dirty="0">
                <a:solidFill>
                  <a:schemeClr val="tx1"/>
                </a:solidFill>
                <a:effectLst/>
                <a:latin typeface="+mn-lt"/>
                <a:ea typeface="+mn-ea"/>
                <a:cs typeface="+mn-cs"/>
              </a:rPr>
              <a:t>I was diagnosed as narcoleptic and was 35 years old before they figured out I needed a </a:t>
            </a:r>
            <a:r>
              <a:rPr lang="en-US" sz="1200" kern="1200" dirty="0" err="1">
                <a:solidFill>
                  <a:schemeClr val="tx1"/>
                </a:solidFill>
                <a:effectLst/>
                <a:latin typeface="+mn-lt"/>
                <a:ea typeface="+mn-ea"/>
                <a:cs typeface="+mn-cs"/>
              </a:rPr>
              <a:t>Bipap</a:t>
            </a:r>
            <a:r>
              <a:rPr lang="en-US" sz="1200" kern="1200" dirty="0">
                <a:solidFill>
                  <a:schemeClr val="tx1"/>
                </a:solidFill>
                <a:effectLst/>
                <a:latin typeface="+mn-lt"/>
                <a:ea typeface="+mn-ea"/>
                <a:cs typeface="+mn-cs"/>
              </a:rPr>
              <a:t>.  I can now stay awake.</a:t>
            </a:r>
          </a:p>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1</a:t>
            </a:fld>
            <a:endParaRPr lang="en-US"/>
          </a:p>
        </p:txBody>
      </p:sp>
    </p:spTree>
    <p:extLst>
      <p:ext uri="{BB962C8B-B14F-4D97-AF65-F5344CB8AC3E}">
        <p14:creationId xmlns:p14="http://schemas.microsoft.com/office/powerpoint/2010/main" val="341534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doesn’t my grandson just fall asleep when he is tired?  Why does he fight it?</a:t>
            </a:r>
          </a:p>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17</a:t>
            </a:fld>
            <a:endParaRPr lang="en-US"/>
          </a:p>
        </p:txBody>
      </p:sp>
    </p:spTree>
    <p:extLst>
      <p:ext uri="{BB962C8B-B14F-4D97-AF65-F5344CB8AC3E}">
        <p14:creationId xmlns:p14="http://schemas.microsoft.com/office/powerpoint/2010/main" val="3290155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800" dirty="0"/>
              <a:t>Child receives the pass at bedtime</a:t>
            </a:r>
          </a:p>
          <a:p>
            <a:pPr marL="285750" indent="-285750">
              <a:buFont typeface="Arial" panose="020B0604020202020204" pitchFamily="34" charset="0"/>
              <a:buChar char="•"/>
            </a:pPr>
            <a:r>
              <a:rPr lang="en-US" sz="2800" dirty="0"/>
              <a:t>If still has the pass by morning, gets a small reward</a:t>
            </a:r>
          </a:p>
          <a:p>
            <a:pPr marL="285750" indent="-285750">
              <a:buFont typeface="Arial" panose="020B0604020202020204" pitchFamily="34" charset="0"/>
              <a:buChar char="•"/>
            </a:pPr>
            <a:r>
              <a:rPr lang="en-US" sz="2800" dirty="0"/>
              <a:t>If needs parent check-in, gives up the pass</a:t>
            </a:r>
          </a:p>
          <a:p>
            <a:pPr marL="285750" indent="-285750">
              <a:buFont typeface="Arial" panose="020B0604020202020204" pitchFamily="34" charset="0"/>
              <a:buChar char="•"/>
            </a:pPr>
            <a:r>
              <a:rPr lang="en-US" sz="2800" dirty="0"/>
              <a:t>After using the pass, parents should ignore bids for attention </a:t>
            </a:r>
          </a:p>
          <a:p>
            <a:pPr marL="742950" lvl="1" indent="-285750">
              <a:buFont typeface="Arial" panose="020B0604020202020204" pitchFamily="34" charset="0"/>
              <a:buChar char="•"/>
            </a:pPr>
            <a:r>
              <a:rPr lang="en-US" sz="2800" dirty="0"/>
              <a:t>If child leaves room after using pass, parent guide them back with as little interaction as possible</a:t>
            </a:r>
          </a:p>
          <a:p>
            <a:pPr marL="285750" indent="-285750">
              <a:buFont typeface="Arial" panose="020B0604020202020204" pitchFamily="34" charset="0"/>
              <a:buChar char="•"/>
            </a:pPr>
            <a:r>
              <a:rPr lang="en-US" sz="2800" dirty="0"/>
              <a:t>Can start with more than 1 pass </a:t>
            </a:r>
          </a:p>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18</a:t>
            </a:fld>
            <a:endParaRPr lang="en-US"/>
          </a:p>
        </p:txBody>
      </p:sp>
    </p:spTree>
    <p:extLst>
      <p:ext uri="{BB962C8B-B14F-4D97-AF65-F5344CB8AC3E}">
        <p14:creationId xmlns:p14="http://schemas.microsoft.com/office/powerpoint/2010/main" val="1693740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Doses 1mg – 5mg</a:t>
            </a:r>
          </a:p>
          <a:p>
            <a:r>
              <a:rPr lang="en-US" dirty="0"/>
              <a:t>Take 30-60min before bed</a:t>
            </a:r>
          </a:p>
          <a:p>
            <a:r>
              <a:rPr lang="en-US" dirty="0"/>
              <a:t>Is meant to help SET THE CLOCK not make the child drowsy</a:t>
            </a:r>
          </a:p>
          <a:p>
            <a:r>
              <a:rPr lang="en-US" dirty="0"/>
              <a:t>Works best when used with behavioral strategies</a:t>
            </a:r>
          </a:p>
          <a:p>
            <a:r>
              <a:rPr lang="en-US" dirty="0"/>
              <a:t>Helps with falling asleep more than staying asleep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doses of melatonin seem to work with children.  We first had success with 3mg,  but it wore off. </a:t>
            </a:r>
          </a:p>
          <a:p>
            <a:endParaRPr lang="en-US" dirty="0"/>
          </a:p>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20</a:t>
            </a:fld>
            <a:endParaRPr lang="en-US"/>
          </a:p>
        </p:txBody>
      </p:sp>
    </p:spTree>
    <p:extLst>
      <p:ext uri="{BB962C8B-B14F-4D97-AF65-F5344CB8AC3E}">
        <p14:creationId xmlns:p14="http://schemas.microsoft.com/office/powerpoint/2010/main" val="2436898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Frequent sleep interruption where child wakes up into a crying fit and they are inconsolable - happens nightly.</a:t>
            </a:r>
          </a:p>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22</a:t>
            </a:fld>
            <a:endParaRPr lang="en-US"/>
          </a:p>
        </p:txBody>
      </p:sp>
    </p:spTree>
    <p:extLst>
      <p:ext uri="{BB962C8B-B14F-4D97-AF65-F5344CB8AC3E}">
        <p14:creationId xmlns:p14="http://schemas.microsoft.com/office/powerpoint/2010/main" val="4237521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23</a:t>
            </a:fld>
            <a:endParaRPr lang="en-US"/>
          </a:p>
        </p:txBody>
      </p:sp>
    </p:spTree>
    <p:extLst>
      <p:ext uri="{BB962C8B-B14F-4D97-AF65-F5344CB8AC3E}">
        <p14:creationId xmlns:p14="http://schemas.microsoft.com/office/powerpoint/2010/main" val="2089059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Reflux – sour burps, chest pain</a:t>
            </a:r>
          </a:p>
          <a:p>
            <a:r>
              <a:rPr lang="en-US" dirty="0"/>
              <a:t>Cough/asthma – night coughing</a:t>
            </a:r>
          </a:p>
          <a:p>
            <a:r>
              <a:rPr lang="en-US" dirty="0"/>
              <a:t>Sleep apnea – snoring, gasping/pausing in breathing, daytime sleepiness</a:t>
            </a:r>
          </a:p>
          <a:p>
            <a:r>
              <a:rPr lang="en-US" dirty="0"/>
              <a:t>Eczema – itching/rash</a:t>
            </a:r>
          </a:p>
          <a:p>
            <a:r>
              <a:rPr lang="en-US" dirty="0"/>
              <a:t>Dental problems – behavior/eating changes</a:t>
            </a:r>
          </a:p>
          <a:p>
            <a:r>
              <a:rPr lang="en-US" dirty="0"/>
              <a:t>Restless leg syndrome/Periodic limb movement syndrome – complaints of leg discomfort in the evenings, extremely restless sleep; can be related to iron deficiency</a:t>
            </a:r>
          </a:p>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28</a:t>
            </a:fld>
            <a:endParaRPr lang="en-US"/>
          </a:p>
        </p:txBody>
      </p:sp>
    </p:spTree>
    <p:extLst>
      <p:ext uri="{BB962C8B-B14F-4D97-AF65-F5344CB8AC3E}">
        <p14:creationId xmlns:p14="http://schemas.microsoft.com/office/powerpoint/2010/main" val="3186576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Seizures – excessive daytime sleepiness, seizure-like</a:t>
            </a:r>
            <a:r>
              <a:rPr lang="en-US" baseline="0" dirty="0"/>
              <a:t> movements, AM headache, vomiting during sleep</a:t>
            </a:r>
          </a:p>
          <a:p>
            <a:r>
              <a:rPr lang="en-US" baseline="0" dirty="0"/>
              <a:t>Parasomnias – can sometimes be related to other sleep problems, so if persistent should be evaluated by a medical provider; important to make sure child is safe; particularly if your child moves the same way every time, </a:t>
            </a:r>
            <a:r>
              <a:rPr lang="en-US" baseline="0" dirty="0" err="1"/>
              <a:t>etc</a:t>
            </a:r>
            <a:r>
              <a:rPr lang="en-US" baseline="0" dirty="0"/>
              <a:t> talk to a medical provider to see if need to r/o that they may be seizures</a:t>
            </a:r>
            <a:endParaRPr lang="en-US" dirty="0"/>
          </a:p>
          <a:p>
            <a:r>
              <a:rPr lang="en-US" dirty="0"/>
              <a:t>Pain  - anywhere! Growing pains, dental</a:t>
            </a:r>
            <a:r>
              <a:rPr lang="en-US" baseline="0" dirty="0"/>
              <a:t> pains</a:t>
            </a:r>
            <a:endParaRPr lang="en-US" dirty="0"/>
          </a:p>
          <a:p>
            <a:r>
              <a:rPr lang="en-US" dirty="0"/>
              <a:t>Anxiety – more rigidity and outbursts</a:t>
            </a:r>
          </a:p>
          <a:p>
            <a:r>
              <a:rPr lang="en-US" dirty="0"/>
              <a:t>Depression – depressed mood, increased irritability</a:t>
            </a:r>
          </a:p>
          <a:p>
            <a:r>
              <a:rPr lang="en-US" dirty="0"/>
              <a:t>Medications – stimulants, SSRIs</a:t>
            </a:r>
          </a:p>
          <a:p>
            <a:r>
              <a:rPr lang="en-US" dirty="0"/>
              <a:t>Iron deficiency – can contribute to limb movements; picky</a:t>
            </a:r>
            <a:r>
              <a:rPr lang="en-US" baseline="0" dirty="0"/>
              <a:t> diet, not eating meat</a:t>
            </a:r>
            <a:endParaRPr lang="en-US" dirty="0"/>
          </a:p>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29</a:t>
            </a:fld>
            <a:endParaRPr lang="en-US"/>
          </a:p>
        </p:txBody>
      </p:sp>
    </p:spTree>
    <p:extLst>
      <p:ext uri="{BB962C8B-B14F-4D97-AF65-F5344CB8AC3E}">
        <p14:creationId xmlns:p14="http://schemas.microsoft.com/office/powerpoint/2010/main" val="219471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shown that as</a:t>
            </a:r>
            <a:r>
              <a:rPr lang="en-US" baseline="0" dirty="0"/>
              <a:t> many as 50-80% of children with ASD have trouble with some aspect of sleep. So if your child with ASD has trouble with sleep, you are not alone. Difficulties that children with ASD have include trouble falling asleep, resisting bedtime, preferring a later bedtime, waking up at night, restless sleep and waking early in the morning. Some children with ASD may also do unusual things in the sleep like sleep walking/wandering the house or banging their heads repetitively.</a:t>
            </a:r>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4</a:t>
            </a:fld>
            <a:endParaRPr lang="en-US"/>
          </a:p>
        </p:txBody>
      </p:sp>
    </p:spTree>
    <p:extLst>
      <p:ext uri="{BB962C8B-B14F-4D97-AF65-F5344CB8AC3E}">
        <p14:creationId xmlns:p14="http://schemas.microsoft.com/office/powerpoint/2010/main" val="291630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think about sleep troubles in children with ASD, there are 3 main categories</a:t>
            </a:r>
            <a:r>
              <a:rPr lang="en-US" baseline="0" dirty="0"/>
              <a:t> that these fall into. BIOLOGICAL causes relate to differences in the brain chemistries and bodies of children with ASD that make sleep more difficult. These are changes that are related to ASD and are intrinsic to a child with ASD. Medical concerns are just that – medical problems that can cause trouble sleeping. These are not necessarily unique to children with ASD, but can happen in all children. Behavioral concerns are varied and vast in children with ASD around bedtime and during the night, and most of my talk will be focused on behavioral concerns.</a:t>
            </a:r>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5</a:t>
            </a:fld>
            <a:endParaRPr lang="en-US"/>
          </a:p>
        </p:txBody>
      </p:sp>
    </p:spTree>
    <p:extLst>
      <p:ext uri="{BB962C8B-B14F-4D97-AF65-F5344CB8AC3E}">
        <p14:creationId xmlns:p14="http://schemas.microsoft.com/office/powerpoint/2010/main" val="355479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imply that your child is bad or behaving</a:t>
            </a:r>
            <a:r>
              <a:rPr lang="en-US" baseline="0" dirty="0"/>
              <a:t> badly</a:t>
            </a:r>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6</a:t>
            </a:fld>
            <a:endParaRPr lang="en-US"/>
          </a:p>
        </p:txBody>
      </p:sp>
    </p:spTree>
    <p:extLst>
      <p:ext uri="{BB962C8B-B14F-4D97-AF65-F5344CB8AC3E}">
        <p14:creationId xmlns:p14="http://schemas.microsoft.com/office/powerpoint/2010/main" val="372946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Abnormally</a:t>
            </a:r>
            <a:r>
              <a:rPr lang="en-US" baseline="0" dirty="0"/>
              <a:t> low melatonin levels/rhythms</a:t>
            </a:r>
          </a:p>
          <a:p>
            <a:r>
              <a:rPr lang="en-US" dirty="0"/>
              <a:t>Differences in brain wave organization &amp; maturation</a:t>
            </a:r>
          </a:p>
          <a:p>
            <a:r>
              <a:rPr lang="en-US" dirty="0"/>
              <a:t>Anomalies in circadian-relevant genes</a:t>
            </a:r>
          </a:p>
          <a:p>
            <a:r>
              <a:rPr lang="en-US" dirty="0"/>
              <a:t>Abnormalities in melatonin</a:t>
            </a:r>
          </a:p>
          <a:p>
            <a:r>
              <a:rPr lang="en-US" dirty="0"/>
              <a:t>High-arousal/hyper-arousal/sensory hyper-reactivity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r>
              <a:rPr lang="en-US" sz="1200" b="0" i="0" kern="1200" dirty="0">
                <a:solidFill>
                  <a:schemeClr val="tx1"/>
                </a:solidFill>
                <a:effectLst/>
                <a:latin typeface="+mn-lt"/>
                <a:ea typeface="+mn-ea"/>
                <a:cs typeface="+mn-cs"/>
              </a:rPr>
              <a:t>PMID: </a:t>
            </a:r>
            <a:r>
              <a:rPr lang="en-US" sz="1200" b="0" i="0" kern="1200" dirty="0">
                <a:solidFill>
                  <a:schemeClr val="tx1"/>
                </a:solidFill>
                <a:effectLst/>
                <a:latin typeface="+mn-lt"/>
                <a:ea typeface="+mn-ea"/>
                <a:cs typeface="+mn-cs"/>
                <a:hlinkClick r:id="rId3"/>
              </a:rPr>
              <a:t>28502070</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Sleep in Children with Autism Spectrum Disorder</a:t>
            </a:r>
          </a:p>
          <a:p>
            <a:r>
              <a:rPr lang="en-US" sz="1200" b="0" i="0" kern="1200" dirty="0">
                <a:solidFill>
                  <a:schemeClr val="tx1"/>
                </a:solidFill>
                <a:effectLst/>
                <a:latin typeface="+mn-lt"/>
                <a:ea typeface="+mn-ea"/>
                <a:cs typeface="+mn-cs"/>
                <a:hlinkClick r:id="rId4"/>
              </a:rPr>
              <a:t>Margaret C. Souders</a:t>
            </a:r>
            <a:r>
              <a:rPr lang="en-US" sz="1200" b="0" i="0" kern="12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a:rPr>
              <a:t>Stefanie Zavodny</a:t>
            </a:r>
            <a:r>
              <a:rPr lang="en-US" sz="1200" b="0" i="0" kern="12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6"/>
              </a:rPr>
              <a:t>Whitney Eriksen</a:t>
            </a:r>
            <a:r>
              <a:rPr lang="en-US" sz="1200" b="0" i="0" kern="12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7"/>
              </a:rPr>
              <a:t>Rebecca Sinko</a:t>
            </a:r>
            <a:r>
              <a:rPr lang="en-US" sz="1200" b="0" i="0" kern="12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8"/>
              </a:rPr>
              <a:t>James Connell</a:t>
            </a:r>
            <a:r>
              <a:rPr lang="en-US" sz="1200" b="0" i="0" kern="12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9"/>
              </a:rPr>
              <a:t>Connor Kerns</a:t>
            </a:r>
            <a:r>
              <a:rPr lang="en-US" sz="1200" b="0" i="0" kern="12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0"/>
              </a:rPr>
              <a:t>Roseann Schaaf</a:t>
            </a:r>
            <a:r>
              <a:rPr lang="en-US" sz="1200" b="0" i="0" kern="12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hlinkClick r:id="rId11"/>
              </a:rPr>
              <a:t>Jennifer Pinto-Martin</a:t>
            </a:r>
            <a:r>
              <a:rPr lang="en-US" sz="1200" b="0" i="0" kern="1200" baseline="30000" dirty="0">
                <a:solidFill>
                  <a:schemeClr val="tx1"/>
                </a:solidFill>
                <a:effectLst/>
                <a:latin typeface="+mn-lt"/>
                <a:ea typeface="+mn-ea"/>
                <a:cs typeface="+mn-cs"/>
              </a:rPr>
              <a:t>1</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2B2DFA-04F6-4713-86A1-47E953577B26}" type="slidenum">
              <a:rPr lang="en-US" smtClean="0"/>
              <a:t>8</a:t>
            </a:fld>
            <a:endParaRPr lang="en-US"/>
          </a:p>
        </p:txBody>
      </p:sp>
    </p:spTree>
    <p:extLst>
      <p:ext uri="{BB962C8B-B14F-4D97-AF65-F5344CB8AC3E}">
        <p14:creationId xmlns:p14="http://schemas.microsoft.com/office/powerpoint/2010/main" val="204898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let your</a:t>
            </a:r>
            <a:r>
              <a:rPr lang="en-US" baseline="0" dirty="0"/>
              <a:t> child sleep in more than an hour or two on the weekend</a:t>
            </a:r>
          </a:p>
        </p:txBody>
      </p:sp>
      <p:sp>
        <p:nvSpPr>
          <p:cNvPr id="4" name="Slide Number Placeholder 3"/>
          <p:cNvSpPr>
            <a:spLocks noGrp="1"/>
          </p:cNvSpPr>
          <p:nvPr>
            <p:ph type="sldNum" sz="quarter" idx="10"/>
          </p:nvPr>
        </p:nvSpPr>
        <p:spPr/>
        <p:txBody>
          <a:bodyPr/>
          <a:lstStyle/>
          <a:p>
            <a:fld id="{BD2B2DFA-04F6-4713-86A1-47E953577B26}" type="slidenum">
              <a:rPr lang="en-US" smtClean="0"/>
              <a:t>11</a:t>
            </a:fld>
            <a:endParaRPr lang="en-US"/>
          </a:p>
        </p:txBody>
      </p:sp>
    </p:spTree>
    <p:extLst>
      <p:ext uri="{BB962C8B-B14F-4D97-AF65-F5344CB8AC3E}">
        <p14:creationId xmlns:p14="http://schemas.microsoft.com/office/powerpoint/2010/main" val="1609415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sports, homework, loud music, stimulating video games, roughhousing</a:t>
            </a:r>
          </a:p>
          <a:p>
            <a:r>
              <a:rPr lang="en-US" dirty="0"/>
              <a:t>Soothing activities: listening to music, reading, drawing, playing with a favorite toy</a:t>
            </a:r>
          </a:p>
          <a:p>
            <a:r>
              <a:rPr lang="en-US" dirty="0"/>
              <a:t>Relaxation techniques: deep breathing, progressive relaxation, guided imagery, sensory techniques</a:t>
            </a:r>
          </a:p>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12</a:t>
            </a:fld>
            <a:endParaRPr lang="en-US"/>
          </a:p>
        </p:txBody>
      </p:sp>
    </p:spTree>
    <p:extLst>
      <p:ext uri="{BB962C8B-B14F-4D97-AF65-F5344CB8AC3E}">
        <p14:creationId xmlns:p14="http://schemas.microsoft.com/office/powerpoint/2010/main" val="10467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children</a:t>
            </a:r>
            <a:r>
              <a:rPr lang="en-US" baseline="0" dirty="0"/>
              <a:t> with autism may benefit from a visual schedule of their bedtime routine to keep them on track and help them know what is coming next</a:t>
            </a:r>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13</a:t>
            </a:fld>
            <a:endParaRPr lang="en-US"/>
          </a:p>
        </p:txBody>
      </p:sp>
    </p:spTree>
    <p:extLst>
      <p:ext uri="{BB962C8B-B14F-4D97-AF65-F5344CB8AC3E}">
        <p14:creationId xmlns:p14="http://schemas.microsoft.com/office/powerpoint/2010/main" val="413312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Why does my granddaughter rock in bed before sleeping</a:t>
            </a:r>
          </a:p>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16</a:t>
            </a:fld>
            <a:endParaRPr lang="en-US"/>
          </a:p>
        </p:txBody>
      </p:sp>
    </p:spTree>
    <p:extLst>
      <p:ext uri="{BB962C8B-B14F-4D97-AF65-F5344CB8AC3E}">
        <p14:creationId xmlns:p14="http://schemas.microsoft.com/office/powerpoint/2010/main" val="4158679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4924" y="1567537"/>
            <a:ext cx="11085097" cy="2387600"/>
          </a:xfrm>
        </p:spPr>
        <p:txBody>
          <a:bodyPr anchor="t"/>
          <a:lstStyle>
            <a:lvl1pPr algn="l">
              <a:defRPr sz="5400" cap="none" baseline="0"/>
            </a:lvl1pPr>
          </a:lstStyle>
          <a:p>
            <a:r>
              <a:rPr lang="en-US" dirty="0"/>
              <a:t>Click To Edit Master Title Style</a:t>
            </a:r>
          </a:p>
        </p:txBody>
      </p:sp>
      <p:sp>
        <p:nvSpPr>
          <p:cNvPr id="3" name="Subtitle 2"/>
          <p:cNvSpPr>
            <a:spLocks noGrp="1"/>
          </p:cNvSpPr>
          <p:nvPr>
            <p:ph type="subTitle" idx="1"/>
          </p:nvPr>
        </p:nvSpPr>
        <p:spPr>
          <a:xfrm>
            <a:off x="1126958" y="2610852"/>
            <a:ext cx="9144000" cy="1311440"/>
          </a:xfrm>
        </p:spPr>
        <p:txBody>
          <a:bodyPr>
            <a:normAutofit/>
          </a:bodyPr>
          <a:lstStyle>
            <a:lvl1pPr marL="0" indent="0" algn="l">
              <a:buNone/>
              <a:defRPr sz="36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2854781"/>
            <a:ext cx="3165020" cy="3165020"/>
          </a:xfrm>
          <a:prstGeom prst="rect">
            <a:avLst/>
          </a:prstGeom>
        </p:spPr>
      </p:pic>
    </p:spTree>
    <p:extLst>
      <p:ext uri="{BB962C8B-B14F-4D97-AF65-F5344CB8AC3E}">
        <p14:creationId xmlns:p14="http://schemas.microsoft.com/office/powerpoint/2010/main" val="74322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4953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152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356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172200"/>
            <a:ext cx="3124200" cy="3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93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86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6" y="365125"/>
            <a:ext cx="12188824"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80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0551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88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3" name="Picture 8" descr="DMC"/>
          <p:cNvPicPr>
            <a:picLocks noChangeAspect="1" noChangeArrowheads="1"/>
          </p:cNvPicPr>
          <p:nvPr userDrawn="1"/>
        </p:nvPicPr>
        <p:blipFill rotWithShape="1">
          <a:blip r:embed="rId2">
            <a:clrChange>
              <a:clrFrom>
                <a:srgbClr val="000000"/>
              </a:clrFrom>
              <a:clrTo>
                <a:srgbClr val="000000">
                  <a:alpha val="0"/>
                </a:srgbClr>
              </a:clrTo>
            </a:clrChange>
            <a:grayscl/>
            <a:biLevel thresh="50000"/>
            <a:extLst>
              <a:ext uri="{28A0092B-C50C-407E-A947-70E740481C1C}">
                <a14:useLocalDpi xmlns:a14="http://schemas.microsoft.com/office/drawing/2010/main" val="0"/>
              </a:ext>
            </a:extLst>
          </a:blip>
          <a:srcRect l="17079" t="35463" r="17987" b="39428"/>
          <a:stretch/>
        </p:blipFill>
        <p:spPr bwMode="auto">
          <a:xfrm>
            <a:off x="3072064" y="2434392"/>
            <a:ext cx="6083968" cy="17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480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71808" y="3001764"/>
            <a:ext cx="7534192" cy="77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0822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84D6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3" cstate="print">
            <a:extLst>
              <a:ext uri="{28A0092B-C50C-407E-A947-70E740481C1C}">
                <a14:useLocalDpi xmlns:a14="http://schemas.microsoft.com/office/drawing/2010/main" val="0"/>
              </a:ext>
            </a:extLst>
          </a:blip>
          <a:srcRect r="6666" b="16202"/>
          <a:stretch/>
        </p:blipFill>
        <p:spPr>
          <a:xfrm>
            <a:off x="10058400" y="4942367"/>
            <a:ext cx="2133600" cy="1915633"/>
          </a:xfrm>
          <a:prstGeom prst="rect">
            <a:avLst/>
          </a:prstGeom>
        </p:spPr>
      </p:pic>
      <p:sp>
        <p:nvSpPr>
          <p:cNvPr id="2" name="Title Placeholder 1"/>
          <p:cNvSpPr>
            <a:spLocks noGrp="1"/>
          </p:cNvSpPr>
          <p:nvPr>
            <p:ph type="title"/>
          </p:nvPr>
        </p:nvSpPr>
        <p:spPr>
          <a:xfrm>
            <a:off x="0" y="228600"/>
            <a:ext cx="121920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9829800" y="4800600"/>
            <a:ext cx="2362200" cy="2057400"/>
          </a:xfrm>
          <a:prstGeom prst="rect">
            <a:avLst/>
          </a:prstGeom>
          <a:solidFill>
            <a:srgbClr val="384D6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343720"/>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707" r:id="rId3"/>
    <p:sldLayoutId id="2147483698" r:id="rId4"/>
    <p:sldLayoutId id="2147483699" r:id="rId5"/>
    <p:sldLayoutId id="2147483700" r:id="rId6"/>
    <p:sldLayoutId id="2147483701" r:id="rId7"/>
    <p:sldLayoutId id="2147483702" r:id="rId8"/>
    <p:sldLayoutId id="2147483706" r:id="rId9"/>
    <p:sldLayoutId id="2147483703" r:id="rId10"/>
    <p:sldLayoutId id="2147483704" r:id="rId11"/>
  </p:sldLayoutIdLst>
  <p:txStyles>
    <p:titleStyle>
      <a:lvl1pPr algn="ctr" defTabSz="914400" rtl="0" eaLnBrk="1" latinLnBrk="0" hangingPunct="1">
        <a:lnSpc>
          <a:spcPct val="90000"/>
        </a:lnSpc>
        <a:spcBef>
          <a:spcPct val="0"/>
        </a:spcBef>
        <a:buNone/>
        <a:defRPr sz="5400" kern="1200" cap="none"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Wide Awake: Autism and Sleep Challenges</a:t>
            </a:r>
          </a:p>
        </p:txBody>
      </p:sp>
      <p:sp>
        <p:nvSpPr>
          <p:cNvPr id="3" name="Subtitle 2"/>
          <p:cNvSpPr>
            <a:spLocks noGrp="1"/>
          </p:cNvSpPr>
          <p:nvPr>
            <p:ph type="subTitle" idx="1"/>
          </p:nvPr>
        </p:nvSpPr>
        <p:spPr>
          <a:xfrm>
            <a:off x="1219200" y="3299417"/>
            <a:ext cx="9144000" cy="1311440"/>
          </a:xfrm>
        </p:spPr>
        <p:txBody>
          <a:bodyPr>
            <a:normAutofit fontScale="77500" lnSpcReduction="20000"/>
          </a:bodyPr>
          <a:lstStyle/>
          <a:p>
            <a:r>
              <a:rPr lang="en-US" dirty="0"/>
              <a:t>March 29, 2021</a:t>
            </a:r>
          </a:p>
          <a:p>
            <a:r>
              <a:rPr lang="en-US" dirty="0"/>
              <a:t>Carrie Cuffman, MD</a:t>
            </a:r>
          </a:p>
          <a:p>
            <a:r>
              <a:rPr lang="en-US" dirty="0"/>
              <a:t>Developmental-Behavioral Pediatrician</a:t>
            </a:r>
          </a:p>
        </p:txBody>
      </p:sp>
    </p:spTree>
    <p:extLst>
      <p:ext uri="{BB962C8B-B14F-4D97-AF65-F5344CB8AC3E}">
        <p14:creationId xmlns:p14="http://schemas.microsoft.com/office/powerpoint/2010/main" val="271828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Sleep Habits</a:t>
            </a:r>
          </a:p>
        </p:txBody>
      </p:sp>
      <p:sp>
        <p:nvSpPr>
          <p:cNvPr id="3" name="Content Placeholder 2"/>
          <p:cNvSpPr>
            <a:spLocks noGrp="1"/>
          </p:cNvSpPr>
          <p:nvPr>
            <p:ph idx="1"/>
          </p:nvPr>
        </p:nvSpPr>
        <p:spPr/>
        <p:txBody>
          <a:bodyPr/>
          <a:lstStyle/>
          <a:p>
            <a:r>
              <a:rPr lang="en-US" dirty="0"/>
              <a:t>Consistency in timing</a:t>
            </a:r>
          </a:p>
          <a:p>
            <a:r>
              <a:rPr lang="en-US" dirty="0"/>
              <a:t>Bedtime routine</a:t>
            </a:r>
          </a:p>
          <a:p>
            <a:r>
              <a:rPr lang="en-US" dirty="0"/>
              <a:t>Sleep environment</a:t>
            </a:r>
          </a:p>
          <a:p>
            <a:r>
              <a:rPr lang="en-US" dirty="0"/>
              <a:t>Daytime habits</a:t>
            </a:r>
          </a:p>
          <a:p>
            <a:endParaRPr lang="en-US" dirty="0"/>
          </a:p>
          <a:p>
            <a:endParaRPr lang="en-US" dirty="0"/>
          </a:p>
        </p:txBody>
      </p:sp>
    </p:spTree>
    <p:extLst>
      <p:ext uri="{BB962C8B-B14F-4D97-AF65-F5344CB8AC3E}">
        <p14:creationId xmlns:p14="http://schemas.microsoft.com/office/powerpoint/2010/main" val="230596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in Timing</a:t>
            </a:r>
          </a:p>
        </p:txBody>
      </p:sp>
      <p:sp>
        <p:nvSpPr>
          <p:cNvPr id="3" name="Content Placeholder 2"/>
          <p:cNvSpPr>
            <a:spLocks noGrp="1"/>
          </p:cNvSpPr>
          <p:nvPr>
            <p:ph idx="1"/>
          </p:nvPr>
        </p:nvSpPr>
        <p:spPr/>
        <p:txBody>
          <a:bodyPr/>
          <a:lstStyle/>
          <a:p>
            <a:r>
              <a:rPr lang="en-US" dirty="0"/>
              <a:t>Bedtime and wake time at the same time each day (including weekends!)</a:t>
            </a:r>
          </a:p>
          <a:p>
            <a:r>
              <a:rPr lang="en-US" dirty="0"/>
              <a:t>Mealtimes at approximate same time each day</a:t>
            </a:r>
          </a:p>
          <a:p>
            <a:r>
              <a:rPr lang="en-US" dirty="0"/>
              <a:t>Naps at same time and not too late</a:t>
            </a:r>
          </a:p>
        </p:txBody>
      </p:sp>
    </p:spTree>
    <p:extLst>
      <p:ext uri="{BB962C8B-B14F-4D97-AF65-F5344CB8AC3E}">
        <p14:creationId xmlns:p14="http://schemas.microsoft.com/office/powerpoint/2010/main" val="153286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Bedtime Routine Tips</a:t>
            </a:r>
          </a:p>
        </p:txBody>
      </p:sp>
      <p:sp>
        <p:nvSpPr>
          <p:cNvPr id="3" name="Content Placeholder 2"/>
          <p:cNvSpPr>
            <a:spLocks noGrp="1"/>
          </p:cNvSpPr>
          <p:nvPr>
            <p:ph idx="1"/>
          </p:nvPr>
        </p:nvSpPr>
        <p:spPr/>
        <p:txBody>
          <a:bodyPr/>
          <a:lstStyle/>
          <a:p>
            <a:r>
              <a:rPr lang="en-US" dirty="0"/>
              <a:t>Short, just a few activities</a:t>
            </a:r>
          </a:p>
          <a:p>
            <a:pPr lvl="1"/>
            <a:r>
              <a:rPr lang="en-US" dirty="0"/>
              <a:t>15-30min (shorter for younger children)</a:t>
            </a:r>
          </a:p>
          <a:p>
            <a:r>
              <a:rPr lang="en-US" dirty="0"/>
              <a:t>Each activity should be easy and relaxing</a:t>
            </a:r>
          </a:p>
          <a:p>
            <a:r>
              <a:rPr lang="en-US" dirty="0"/>
              <a:t>Avoid screens!</a:t>
            </a:r>
          </a:p>
          <a:p>
            <a:r>
              <a:rPr lang="en-US" dirty="0"/>
              <a:t>Move toward the bedroom</a:t>
            </a:r>
          </a:p>
          <a:p>
            <a:r>
              <a:rPr lang="en-US" dirty="0"/>
              <a:t>Same each night</a:t>
            </a:r>
          </a:p>
        </p:txBody>
      </p:sp>
    </p:spTree>
    <p:extLst>
      <p:ext uri="{BB962C8B-B14F-4D97-AF65-F5344CB8AC3E}">
        <p14:creationId xmlns:p14="http://schemas.microsoft.com/office/powerpoint/2010/main" val="27401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Bedtime routine visual schedule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571500" y="457200"/>
            <a:ext cx="11049000" cy="5881299"/>
          </a:xfrm>
          <a:prstGeom prst="rect">
            <a:avLst/>
          </a:prstGeom>
        </p:spPr>
      </p:pic>
      <p:sp>
        <p:nvSpPr>
          <p:cNvPr id="5" name="TextBox 4"/>
          <p:cNvSpPr txBox="1"/>
          <p:nvPr/>
        </p:nvSpPr>
        <p:spPr>
          <a:xfrm>
            <a:off x="8153400" y="6382433"/>
            <a:ext cx="4114800" cy="369332"/>
          </a:xfrm>
          <a:prstGeom prst="rect">
            <a:avLst/>
          </a:prstGeom>
          <a:noFill/>
        </p:spPr>
        <p:txBody>
          <a:bodyPr wrap="square" rtlCol="0">
            <a:spAutoFit/>
          </a:bodyPr>
          <a:lstStyle/>
          <a:p>
            <a:r>
              <a:rPr lang="en-US" dirty="0"/>
              <a:t>From Autism Speaks Sleep Toolkit</a:t>
            </a:r>
          </a:p>
        </p:txBody>
      </p:sp>
    </p:spTree>
    <p:extLst>
      <p:ext uri="{BB962C8B-B14F-4D97-AF65-F5344CB8AC3E}">
        <p14:creationId xmlns:p14="http://schemas.microsoft.com/office/powerpoint/2010/main" val="90324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environment</a:t>
            </a:r>
          </a:p>
        </p:txBody>
      </p:sp>
      <p:sp>
        <p:nvSpPr>
          <p:cNvPr id="3" name="Content Placeholder 2"/>
          <p:cNvSpPr>
            <a:spLocks noGrp="1"/>
          </p:cNvSpPr>
          <p:nvPr>
            <p:ph idx="1"/>
          </p:nvPr>
        </p:nvSpPr>
        <p:spPr>
          <a:xfrm>
            <a:off x="838200" y="1543405"/>
            <a:ext cx="10515600" cy="4351338"/>
          </a:xfrm>
        </p:spPr>
        <p:txBody>
          <a:bodyPr/>
          <a:lstStyle/>
          <a:p>
            <a:r>
              <a:rPr lang="en-US" dirty="0"/>
              <a:t>Temperature</a:t>
            </a:r>
          </a:p>
          <a:p>
            <a:r>
              <a:rPr lang="en-US" dirty="0"/>
              <a:t>Light</a:t>
            </a:r>
          </a:p>
          <a:p>
            <a:r>
              <a:rPr lang="en-US" dirty="0"/>
              <a:t>Comfort of bedding and pajamas</a:t>
            </a:r>
          </a:p>
          <a:p>
            <a:r>
              <a:rPr lang="en-US" dirty="0"/>
              <a:t>Noise</a:t>
            </a:r>
          </a:p>
          <a:p>
            <a:r>
              <a:rPr lang="en-US" dirty="0"/>
              <a:t>Scents</a:t>
            </a:r>
          </a:p>
          <a:p>
            <a:r>
              <a:rPr lang="en-US" dirty="0"/>
              <a:t>Objects in the room/bed</a:t>
            </a:r>
          </a:p>
          <a:p>
            <a:r>
              <a:rPr lang="en-US" dirty="0"/>
              <a:t>Other people in the room/bed</a:t>
            </a:r>
          </a:p>
          <a:p>
            <a:endParaRPr lang="en-US" dirty="0"/>
          </a:p>
        </p:txBody>
      </p:sp>
    </p:spTree>
    <p:extLst>
      <p:ext uri="{BB962C8B-B14F-4D97-AF65-F5344CB8AC3E}">
        <p14:creationId xmlns:p14="http://schemas.microsoft.com/office/powerpoint/2010/main" val="1193654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Daytime Habits</a:t>
            </a:r>
          </a:p>
        </p:txBody>
      </p:sp>
      <p:sp>
        <p:nvSpPr>
          <p:cNvPr id="3" name="Content Placeholder 2"/>
          <p:cNvSpPr>
            <a:spLocks noGrp="1"/>
          </p:cNvSpPr>
          <p:nvPr>
            <p:ph idx="1"/>
          </p:nvPr>
        </p:nvSpPr>
        <p:spPr/>
        <p:txBody>
          <a:bodyPr/>
          <a:lstStyle/>
          <a:p>
            <a:r>
              <a:rPr lang="en-US" dirty="0"/>
              <a:t>Physical activity</a:t>
            </a:r>
          </a:p>
          <a:p>
            <a:r>
              <a:rPr lang="en-US" dirty="0"/>
              <a:t>Light in the morning/dark in the evening</a:t>
            </a:r>
          </a:p>
          <a:p>
            <a:r>
              <a:rPr lang="en-US" dirty="0"/>
              <a:t>Caffeine</a:t>
            </a:r>
          </a:p>
          <a:p>
            <a:r>
              <a:rPr lang="en-US" dirty="0"/>
              <a:t>Napping</a:t>
            </a:r>
          </a:p>
          <a:p>
            <a:r>
              <a:rPr lang="en-US" dirty="0"/>
              <a:t>Use of the bed/bedroom</a:t>
            </a:r>
          </a:p>
          <a:p>
            <a:r>
              <a:rPr lang="en-US" dirty="0"/>
              <a:t>Stress/anxiety</a:t>
            </a:r>
          </a:p>
        </p:txBody>
      </p:sp>
    </p:spTree>
    <p:extLst>
      <p:ext uri="{BB962C8B-B14F-4D97-AF65-F5344CB8AC3E}">
        <p14:creationId xmlns:p14="http://schemas.microsoft.com/office/powerpoint/2010/main" val="104000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Sleep Problems</a:t>
            </a:r>
          </a:p>
        </p:txBody>
      </p:sp>
      <p:sp>
        <p:nvSpPr>
          <p:cNvPr id="3" name="Content Placeholder 2"/>
          <p:cNvSpPr>
            <a:spLocks noGrp="1"/>
          </p:cNvSpPr>
          <p:nvPr>
            <p:ph idx="1"/>
          </p:nvPr>
        </p:nvSpPr>
        <p:spPr>
          <a:xfrm>
            <a:off x="838200" y="1825625"/>
            <a:ext cx="8839200" cy="4351338"/>
          </a:xfrm>
        </p:spPr>
        <p:txBody>
          <a:bodyPr/>
          <a:lstStyle/>
          <a:p>
            <a:r>
              <a:rPr lang="en-US" dirty="0"/>
              <a:t>Bedtime resistance &amp; trouble falling asleep</a:t>
            </a:r>
          </a:p>
          <a:p>
            <a:r>
              <a:rPr lang="en-US" dirty="0"/>
              <a:t>Overnight awakenings</a:t>
            </a:r>
          </a:p>
          <a:p>
            <a:r>
              <a:rPr lang="en-US" dirty="0"/>
              <a:t>Early awakening</a:t>
            </a:r>
          </a:p>
        </p:txBody>
      </p:sp>
      <p:graphicFrame>
        <p:nvGraphicFramePr>
          <p:cNvPr id="7" name="Diagram 6"/>
          <p:cNvGraphicFramePr/>
          <p:nvPr>
            <p:extLst>
              <p:ext uri="{D42A27DB-BD31-4B8C-83A1-F6EECF244321}">
                <p14:modId xmlns:p14="http://schemas.microsoft.com/office/powerpoint/2010/main" val="3029215166"/>
              </p:ext>
            </p:extLst>
          </p:nvPr>
        </p:nvGraphicFramePr>
        <p:xfrm>
          <a:off x="6553200" y="2590800"/>
          <a:ext cx="5029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66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Bedtime Resistance/Trouble Falling Asleep</a:t>
            </a:r>
          </a:p>
        </p:txBody>
      </p:sp>
      <p:sp>
        <p:nvSpPr>
          <p:cNvPr id="3" name="Content Placeholder 2"/>
          <p:cNvSpPr>
            <a:spLocks noGrp="1"/>
          </p:cNvSpPr>
          <p:nvPr>
            <p:ph idx="1"/>
          </p:nvPr>
        </p:nvSpPr>
        <p:spPr>
          <a:xfrm>
            <a:off x="30087" y="3352800"/>
            <a:ext cx="5867400" cy="4720670"/>
          </a:xfrm>
        </p:spPr>
        <p:txBody>
          <a:bodyPr/>
          <a:lstStyle/>
          <a:p>
            <a:pPr lvl="1">
              <a:buFont typeface="Wingdings" panose="05000000000000000000" pitchFamily="2" charset="2"/>
              <a:buChar char="Ø"/>
            </a:pPr>
            <a:r>
              <a:rPr lang="en-US" dirty="0"/>
              <a:t>Wrong bedtime</a:t>
            </a:r>
          </a:p>
          <a:p>
            <a:pPr lvl="1">
              <a:buFont typeface="Wingdings" panose="05000000000000000000" pitchFamily="2" charset="2"/>
              <a:buChar char="Ø"/>
            </a:pPr>
            <a:r>
              <a:rPr lang="en-US" dirty="0"/>
              <a:t>No routine/routine not calming</a:t>
            </a:r>
          </a:p>
          <a:p>
            <a:pPr lvl="1">
              <a:buFont typeface="Wingdings" panose="05000000000000000000" pitchFamily="2" charset="2"/>
              <a:buChar char="Ø"/>
            </a:pPr>
            <a:r>
              <a:rPr lang="en-US" dirty="0"/>
              <a:t>Daytime habits</a:t>
            </a:r>
          </a:p>
          <a:p>
            <a:pPr lvl="1">
              <a:buFont typeface="Wingdings" panose="05000000000000000000" pitchFamily="2" charset="2"/>
              <a:buChar char="Ø"/>
            </a:pPr>
            <a:r>
              <a:rPr lang="en-US" dirty="0"/>
              <a:t>Sleep environment</a:t>
            </a:r>
          </a:p>
          <a:p>
            <a:pPr lvl="2"/>
            <a:endParaRPr lang="en-US" dirty="0"/>
          </a:p>
        </p:txBody>
      </p:sp>
      <p:sp>
        <p:nvSpPr>
          <p:cNvPr id="4" name="Rectangle 3"/>
          <p:cNvSpPr/>
          <p:nvPr/>
        </p:nvSpPr>
        <p:spPr>
          <a:xfrm>
            <a:off x="7315200" y="6096000"/>
            <a:ext cx="4762842" cy="369332"/>
          </a:xfrm>
          <a:prstGeom prst="rect">
            <a:avLst/>
          </a:prstGeom>
        </p:spPr>
        <p:txBody>
          <a:bodyPr wrap="none">
            <a:spAutoFit/>
          </a:bodyPr>
          <a:lstStyle/>
          <a:p>
            <a:r>
              <a:rPr lang="en-US" dirty="0"/>
              <a:t>https://doctorlib.info/pregnancy/sleep/10.html</a:t>
            </a:r>
          </a:p>
        </p:txBody>
      </p:sp>
      <p:pic>
        <p:nvPicPr>
          <p:cNvPr id="5" name="Picture 4"/>
          <p:cNvPicPr>
            <a:picLocks noChangeAspect="1"/>
          </p:cNvPicPr>
          <p:nvPr/>
        </p:nvPicPr>
        <p:blipFill>
          <a:blip r:embed="rId3"/>
          <a:stretch>
            <a:fillRect/>
          </a:stretch>
        </p:blipFill>
        <p:spPr>
          <a:xfrm>
            <a:off x="6321525" y="1906525"/>
            <a:ext cx="5719762" cy="4094225"/>
          </a:xfrm>
          <a:prstGeom prst="rect">
            <a:avLst/>
          </a:prstGeom>
        </p:spPr>
      </p:pic>
      <p:grpSp>
        <p:nvGrpSpPr>
          <p:cNvPr id="6" name="Group 5"/>
          <p:cNvGrpSpPr/>
          <p:nvPr/>
        </p:nvGrpSpPr>
        <p:grpSpPr>
          <a:xfrm>
            <a:off x="1066800" y="1424781"/>
            <a:ext cx="2971800" cy="1600200"/>
            <a:chOff x="3519388" y="1277196"/>
            <a:chExt cx="1507974" cy="1206379"/>
          </a:xfrm>
        </p:grpSpPr>
        <p:sp>
          <p:nvSpPr>
            <p:cNvPr id="7" name="Rounded Rectangle 6"/>
            <p:cNvSpPr/>
            <p:nvPr/>
          </p:nvSpPr>
          <p:spPr>
            <a:xfrm>
              <a:off x="3519388" y="1277196"/>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3554722" y="1312530"/>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4000" kern="1200" dirty="0"/>
                <a:t>Behavioral</a:t>
              </a:r>
            </a:p>
          </p:txBody>
        </p:sp>
      </p:grpSp>
    </p:spTree>
    <p:extLst>
      <p:ext uri="{BB962C8B-B14F-4D97-AF65-F5344CB8AC3E}">
        <p14:creationId xmlns:p14="http://schemas.microsoft.com/office/powerpoint/2010/main" val="2832301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1376"/>
            <a:ext cx="12192000" cy="1325563"/>
          </a:xfrm>
        </p:spPr>
        <p:txBody>
          <a:bodyPr/>
          <a:lstStyle/>
          <a:p>
            <a:r>
              <a:rPr lang="en-US" dirty="0"/>
              <a:t>The Bedtime Pass</a:t>
            </a:r>
          </a:p>
        </p:txBody>
      </p:sp>
      <p:pic>
        <p:nvPicPr>
          <p:cNvPr id="4" name="Content Placeholder 3"/>
          <p:cNvPicPr>
            <a:picLocks noGrp="1" noChangeAspect="1"/>
          </p:cNvPicPr>
          <p:nvPr>
            <p:ph idx="1"/>
          </p:nvPr>
        </p:nvPicPr>
        <p:blipFill>
          <a:blip r:embed="rId3"/>
          <a:stretch>
            <a:fillRect/>
          </a:stretch>
        </p:blipFill>
        <p:spPr>
          <a:xfrm>
            <a:off x="838200" y="1154654"/>
            <a:ext cx="3733800" cy="5106876"/>
          </a:xfrm>
          <a:prstGeom prst="rect">
            <a:avLst/>
          </a:prstGeom>
        </p:spPr>
      </p:pic>
      <p:sp>
        <p:nvSpPr>
          <p:cNvPr id="5" name="TextBox 4"/>
          <p:cNvSpPr txBox="1"/>
          <p:nvPr/>
        </p:nvSpPr>
        <p:spPr>
          <a:xfrm>
            <a:off x="914400" y="6261745"/>
            <a:ext cx="4114800" cy="369332"/>
          </a:xfrm>
          <a:prstGeom prst="rect">
            <a:avLst/>
          </a:prstGeom>
          <a:noFill/>
        </p:spPr>
        <p:txBody>
          <a:bodyPr wrap="square" rtlCol="0">
            <a:spAutoFit/>
          </a:bodyPr>
          <a:lstStyle/>
          <a:p>
            <a:r>
              <a:rPr lang="en-US" dirty="0"/>
              <a:t>From Autism Speaks Sleep Toolkit</a:t>
            </a:r>
          </a:p>
        </p:txBody>
      </p:sp>
      <p:sp>
        <p:nvSpPr>
          <p:cNvPr id="7" name="TextBox 6"/>
          <p:cNvSpPr txBox="1"/>
          <p:nvPr/>
        </p:nvSpPr>
        <p:spPr>
          <a:xfrm>
            <a:off x="4800600" y="1981200"/>
            <a:ext cx="7615517" cy="1323439"/>
          </a:xfrm>
          <a:prstGeom prst="rect">
            <a:avLst/>
          </a:prstGeom>
          <a:noFill/>
        </p:spPr>
        <p:txBody>
          <a:bodyPr wrap="square" rtlCol="0">
            <a:spAutoFit/>
          </a:bodyPr>
          <a:lstStyle/>
          <a:p>
            <a:pPr marL="285750" indent="-285750">
              <a:buFont typeface="Arial" panose="020B0604020202020204" pitchFamily="34" charset="0"/>
              <a:buChar char="•"/>
            </a:pPr>
            <a:r>
              <a:rPr lang="en-US" sz="4000" dirty="0"/>
              <a:t>Good for “curtain calls” for preschool or older children</a:t>
            </a:r>
          </a:p>
        </p:txBody>
      </p:sp>
      <p:grpSp>
        <p:nvGrpSpPr>
          <p:cNvPr id="6" name="Group 5"/>
          <p:cNvGrpSpPr/>
          <p:nvPr/>
        </p:nvGrpSpPr>
        <p:grpSpPr>
          <a:xfrm>
            <a:off x="10515600" y="5843114"/>
            <a:ext cx="1507974" cy="836832"/>
            <a:chOff x="1836" y="1277196"/>
            <a:chExt cx="1507974" cy="1206379"/>
          </a:xfrm>
        </p:grpSpPr>
        <p:sp>
          <p:nvSpPr>
            <p:cNvPr id="8" name="Rounded Rectangle 7"/>
            <p:cNvSpPr/>
            <p:nvPr/>
          </p:nvSpPr>
          <p:spPr>
            <a:xfrm>
              <a:off x="1836" y="1277196"/>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7170" y="1312530"/>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a:t>Behavioral</a:t>
              </a:r>
            </a:p>
          </p:txBody>
        </p:sp>
      </p:grpSp>
    </p:spTree>
    <p:extLst>
      <p:ext uri="{BB962C8B-B14F-4D97-AF65-F5344CB8AC3E}">
        <p14:creationId xmlns:p14="http://schemas.microsoft.com/office/powerpoint/2010/main" val="3577664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Bedtime Resistance &amp; Trouble Falling Asleep</a:t>
            </a:r>
          </a:p>
        </p:txBody>
      </p:sp>
      <p:sp>
        <p:nvSpPr>
          <p:cNvPr id="3" name="Content Placeholder 2"/>
          <p:cNvSpPr>
            <a:spLocks noGrp="1"/>
          </p:cNvSpPr>
          <p:nvPr>
            <p:ph idx="1"/>
          </p:nvPr>
        </p:nvSpPr>
        <p:spPr>
          <a:xfrm>
            <a:off x="3124200" y="2286000"/>
            <a:ext cx="10515600" cy="4351338"/>
          </a:xfrm>
        </p:spPr>
        <p:txBody>
          <a:bodyPr/>
          <a:lstStyle/>
          <a:p>
            <a:pPr>
              <a:buFont typeface="Wingdings" panose="05000000000000000000" pitchFamily="2" charset="2"/>
              <a:buChar char="Ø"/>
            </a:pPr>
            <a:r>
              <a:rPr lang="en-US" dirty="0"/>
              <a:t>Anxiety, ADHD</a:t>
            </a:r>
          </a:p>
          <a:p>
            <a:pPr>
              <a:buFont typeface="Wingdings" panose="05000000000000000000" pitchFamily="2" charset="2"/>
              <a:buChar char="Ø"/>
            </a:pPr>
            <a:r>
              <a:rPr lang="en-US" dirty="0"/>
              <a:t>Medications (stimulants, SSRIs)</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a:buFont typeface="Wingdings" panose="05000000000000000000" pitchFamily="2" charset="2"/>
              <a:buChar char="Ø"/>
            </a:pPr>
            <a:r>
              <a:rPr lang="en-US" dirty="0"/>
              <a:t>Melatonin abnormalities</a:t>
            </a:r>
          </a:p>
          <a:p>
            <a:endParaRPr lang="en-US" dirty="0"/>
          </a:p>
        </p:txBody>
      </p:sp>
      <p:grpSp>
        <p:nvGrpSpPr>
          <p:cNvPr id="5" name="Group 4"/>
          <p:cNvGrpSpPr/>
          <p:nvPr/>
        </p:nvGrpSpPr>
        <p:grpSpPr>
          <a:xfrm>
            <a:off x="685800" y="2209800"/>
            <a:ext cx="2354187" cy="1524000"/>
            <a:chOff x="1760612" y="361635"/>
            <a:chExt cx="1507974" cy="1206379"/>
          </a:xfrm>
        </p:grpSpPr>
        <p:sp>
          <p:nvSpPr>
            <p:cNvPr id="6" name="Rounded Rectangle 5"/>
            <p:cNvSpPr/>
            <p:nvPr/>
          </p:nvSpPr>
          <p:spPr>
            <a:xfrm>
              <a:off x="1760612" y="361635"/>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795946" y="396969"/>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3600" kern="1200" dirty="0"/>
                <a:t>Medical</a:t>
              </a:r>
              <a:endParaRPr lang="en-US" sz="2200" kern="1200" dirty="0"/>
            </a:p>
          </p:txBody>
        </p:sp>
      </p:grpSp>
      <p:grpSp>
        <p:nvGrpSpPr>
          <p:cNvPr id="8" name="Group 7"/>
          <p:cNvGrpSpPr/>
          <p:nvPr/>
        </p:nvGrpSpPr>
        <p:grpSpPr>
          <a:xfrm>
            <a:off x="609600" y="4191000"/>
            <a:ext cx="2425008" cy="1600200"/>
            <a:chOff x="3519388" y="1277196"/>
            <a:chExt cx="1507974" cy="1206379"/>
          </a:xfrm>
        </p:grpSpPr>
        <p:sp>
          <p:nvSpPr>
            <p:cNvPr id="9" name="Rounded Rectangle 8"/>
            <p:cNvSpPr/>
            <p:nvPr/>
          </p:nvSpPr>
          <p:spPr>
            <a:xfrm>
              <a:off x="3519388" y="1277196"/>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3554722" y="1312530"/>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3600" kern="1200" dirty="0"/>
                <a:t>Biological</a:t>
              </a:r>
              <a:endParaRPr lang="en-US" sz="2200" kern="1200" dirty="0"/>
            </a:p>
          </p:txBody>
        </p:sp>
      </p:grpSp>
    </p:spTree>
    <p:extLst>
      <p:ext uri="{BB962C8B-B14F-4D97-AF65-F5344CB8AC3E}">
        <p14:creationId xmlns:p14="http://schemas.microsoft.com/office/powerpoint/2010/main" val="424428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838200" y="1752600"/>
            <a:ext cx="10515600" cy="4351338"/>
          </a:xfrm>
        </p:spPr>
        <p:txBody>
          <a:bodyPr/>
          <a:lstStyle/>
          <a:p>
            <a:pPr lvl="0"/>
            <a:r>
              <a:rPr lang="en-US" dirty="0"/>
              <a:t>Identify why so many children with autism spectrum disorder (ASD) have problems with sleep</a:t>
            </a:r>
          </a:p>
          <a:p>
            <a:pPr lvl="0"/>
            <a:r>
              <a:rPr lang="en-US" dirty="0"/>
              <a:t>Learn how to pinpoint and address possible causes of your child’s sleep problems</a:t>
            </a:r>
          </a:p>
          <a:p>
            <a:pPr lvl="0"/>
            <a:r>
              <a:rPr lang="en-US" dirty="0"/>
              <a:t>Determine when to get a medical provider involved and how they can help</a:t>
            </a:r>
          </a:p>
        </p:txBody>
      </p:sp>
    </p:spTree>
    <p:extLst>
      <p:ext uri="{BB962C8B-B14F-4D97-AF65-F5344CB8AC3E}">
        <p14:creationId xmlns:p14="http://schemas.microsoft.com/office/powerpoint/2010/main" val="2424268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 y="0"/>
            <a:ext cx="12192000" cy="1325563"/>
          </a:xfrm>
        </p:spPr>
        <p:txBody>
          <a:bodyPr/>
          <a:lstStyle/>
          <a:p>
            <a:r>
              <a:rPr lang="en-US" dirty="0"/>
              <a:t>Using Melatonin</a:t>
            </a:r>
          </a:p>
        </p:txBody>
      </p:sp>
      <p:sp>
        <p:nvSpPr>
          <p:cNvPr id="3" name="Content Placeholder 2"/>
          <p:cNvSpPr>
            <a:spLocks noGrp="1"/>
          </p:cNvSpPr>
          <p:nvPr>
            <p:ph idx="1"/>
          </p:nvPr>
        </p:nvSpPr>
        <p:spPr>
          <a:xfrm>
            <a:off x="762000" y="1600200"/>
            <a:ext cx="10984454" cy="4351338"/>
          </a:xfrm>
        </p:spPr>
        <p:txBody>
          <a:bodyPr/>
          <a:lstStyle/>
          <a:p>
            <a:r>
              <a:rPr lang="en-US" dirty="0"/>
              <a:t>Doses 1mg – 5mg</a:t>
            </a:r>
          </a:p>
          <a:p>
            <a:r>
              <a:rPr lang="en-US" dirty="0"/>
              <a:t>Take 30-60min before bed</a:t>
            </a:r>
          </a:p>
          <a:p>
            <a:r>
              <a:rPr lang="en-US" dirty="0"/>
              <a:t>Helps set the sleep clock</a:t>
            </a:r>
          </a:p>
          <a:p>
            <a:r>
              <a:rPr lang="en-US" dirty="0"/>
              <a:t>Best when used with behavioral strategies</a:t>
            </a:r>
          </a:p>
          <a:p>
            <a:r>
              <a:rPr lang="en-US" dirty="0"/>
              <a:t>Helps with falling asleep more than staying asleep</a:t>
            </a:r>
          </a:p>
        </p:txBody>
      </p:sp>
      <p:grpSp>
        <p:nvGrpSpPr>
          <p:cNvPr id="4" name="Group 3"/>
          <p:cNvGrpSpPr/>
          <p:nvPr/>
        </p:nvGrpSpPr>
        <p:grpSpPr>
          <a:xfrm>
            <a:off x="9982200" y="5951538"/>
            <a:ext cx="1967808" cy="685800"/>
            <a:chOff x="3519388" y="1277196"/>
            <a:chExt cx="1507974" cy="1206379"/>
          </a:xfrm>
        </p:grpSpPr>
        <p:sp>
          <p:nvSpPr>
            <p:cNvPr id="5" name="Rounded Rectangle 4"/>
            <p:cNvSpPr/>
            <p:nvPr/>
          </p:nvSpPr>
          <p:spPr>
            <a:xfrm>
              <a:off x="3519388" y="1277196"/>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554722" y="1312530"/>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400" kern="1200" dirty="0"/>
                <a:t>Biological</a:t>
              </a:r>
              <a:endParaRPr lang="en-US" sz="1600" kern="1200" dirty="0"/>
            </a:p>
          </p:txBody>
        </p:sp>
      </p:grpSp>
    </p:spTree>
    <p:extLst>
      <p:ext uri="{BB962C8B-B14F-4D97-AF65-F5344CB8AC3E}">
        <p14:creationId xmlns:p14="http://schemas.microsoft.com/office/powerpoint/2010/main" val="747796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Teenagers and Bedtime Problems</a:t>
            </a:r>
          </a:p>
        </p:txBody>
      </p:sp>
      <p:sp>
        <p:nvSpPr>
          <p:cNvPr id="3" name="Content Placeholder 2"/>
          <p:cNvSpPr>
            <a:spLocks noGrp="1"/>
          </p:cNvSpPr>
          <p:nvPr>
            <p:ph idx="1"/>
          </p:nvPr>
        </p:nvSpPr>
        <p:spPr>
          <a:xfrm>
            <a:off x="838200" y="1554163"/>
            <a:ext cx="9753600" cy="4351338"/>
          </a:xfrm>
        </p:spPr>
        <p:txBody>
          <a:bodyPr/>
          <a:lstStyle/>
          <a:p>
            <a:r>
              <a:rPr lang="en-US" dirty="0"/>
              <a:t>Same overall rules for sleep</a:t>
            </a:r>
          </a:p>
          <a:p>
            <a:r>
              <a:rPr lang="en-US" dirty="0"/>
              <a:t>“Clock” shifts in puberty to later sleep onset time</a:t>
            </a:r>
          </a:p>
          <a:p>
            <a:r>
              <a:rPr lang="en-US" dirty="0"/>
              <a:t>May need to delay bedtime by 30 min-1 hour</a:t>
            </a:r>
          </a:p>
          <a:p>
            <a:r>
              <a:rPr lang="en-US" dirty="0"/>
              <a:t>Still need ~9 hours of sleep</a:t>
            </a:r>
          </a:p>
          <a:p>
            <a:r>
              <a:rPr lang="en-US" dirty="0"/>
              <a:t>Consistency between weekdays and weekends is key!</a:t>
            </a:r>
          </a:p>
        </p:txBody>
      </p:sp>
      <p:grpSp>
        <p:nvGrpSpPr>
          <p:cNvPr id="4" name="Group 3"/>
          <p:cNvGrpSpPr/>
          <p:nvPr/>
        </p:nvGrpSpPr>
        <p:grpSpPr>
          <a:xfrm>
            <a:off x="10249767" y="5527706"/>
            <a:ext cx="1719857" cy="755590"/>
            <a:chOff x="1836" y="1277196"/>
            <a:chExt cx="1507974" cy="1206379"/>
          </a:xfrm>
        </p:grpSpPr>
        <p:sp>
          <p:nvSpPr>
            <p:cNvPr id="5" name="Rounded Rectangle 4"/>
            <p:cNvSpPr/>
            <p:nvPr/>
          </p:nvSpPr>
          <p:spPr>
            <a:xfrm>
              <a:off x="1836" y="1277196"/>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7170" y="1312530"/>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a:t>Behavioral</a:t>
              </a:r>
            </a:p>
          </p:txBody>
        </p:sp>
      </p:grpSp>
      <p:grpSp>
        <p:nvGrpSpPr>
          <p:cNvPr id="10" name="Group 9"/>
          <p:cNvGrpSpPr/>
          <p:nvPr/>
        </p:nvGrpSpPr>
        <p:grpSpPr>
          <a:xfrm>
            <a:off x="10210800" y="2261256"/>
            <a:ext cx="1663008" cy="685800"/>
            <a:chOff x="3519388" y="1277196"/>
            <a:chExt cx="1507974" cy="1206379"/>
          </a:xfrm>
        </p:grpSpPr>
        <p:sp>
          <p:nvSpPr>
            <p:cNvPr id="11" name="Rounded Rectangle 10"/>
            <p:cNvSpPr/>
            <p:nvPr/>
          </p:nvSpPr>
          <p:spPr>
            <a:xfrm>
              <a:off x="3519388" y="1277196"/>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3554722" y="1312530"/>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400" kern="1200" dirty="0"/>
                <a:t>Biological</a:t>
              </a:r>
              <a:endParaRPr lang="en-US" sz="1600" kern="1200" dirty="0"/>
            </a:p>
          </p:txBody>
        </p:sp>
      </p:grpSp>
    </p:spTree>
    <p:extLst>
      <p:ext uri="{BB962C8B-B14F-4D97-AF65-F5344CB8AC3E}">
        <p14:creationId xmlns:p14="http://schemas.microsoft.com/office/powerpoint/2010/main" val="3127789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800"/>
            <a:ext cx="12192000" cy="1325563"/>
          </a:xfrm>
        </p:spPr>
        <p:txBody>
          <a:bodyPr/>
          <a:lstStyle/>
          <a:p>
            <a:r>
              <a:rPr lang="en-US" dirty="0"/>
              <a:t>Overnight awakenings</a:t>
            </a:r>
          </a:p>
        </p:txBody>
      </p:sp>
      <p:sp>
        <p:nvSpPr>
          <p:cNvPr id="3" name="Content Placeholder 2"/>
          <p:cNvSpPr>
            <a:spLocks noGrp="1"/>
          </p:cNvSpPr>
          <p:nvPr>
            <p:ph idx="1"/>
          </p:nvPr>
        </p:nvSpPr>
        <p:spPr>
          <a:xfrm>
            <a:off x="3505200" y="1066800"/>
            <a:ext cx="10515600" cy="4351338"/>
          </a:xfrm>
        </p:spPr>
        <p:txBody>
          <a:bodyPr/>
          <a:lstStyle/>
          <a:p>
            <a:pPr lvl="1"/>
            <a:endParaRPr lang="en-US" dirty="0"/>
          </a:p>
          <a:p>
            <a:pPr>
              <a:buFont typeface="Wingdings" panose="05000000000000000000" pitchFamily="2" charset="2"/>
              <a:buChar char="Ø"/>
            </a:pPr>
            <a:r>
              <a:rPr lang="en-US" dirty="0"/>
              <a:t>Sleep onset associations</a:t>
            </a:r>
          </a:p>
          <a:p>
            <a:pPr>
              <a:buFont typeface="Wingdings" panose="05000000000000000000" pitchFamily="2" charset="2"/>
              <a:buChar char="Ø"/>
            </a:pPr>
            <a:r>
              <a:rPr lang="en-US" dirty="0"/>
              <a:t>Sleep environment</a:t>
            </a:r>
          </a:p>
          <a:p>
            <a:pPr>
              <a:buFont typeface="Wingdings" panose="05000000000000000000" pitchFamily="2" charset="2"/>
              <a:buChar char="Ø"/>
            </a:pPr>
            <a:r>
              <a:rPr lang="en-US" dirty="0"/>
              <a:t>Daytime habits</a:t>
            </a:r>
          </a:p>
          <a:p>
            <a:pPr lvl="1">
              <a:buFont typeface="Wingdings" panose="05000000000000000000" pitchFamily="2" charset="2"/>
              <a:buChar char="Ø"/>
            </a:pPr>
            <a:endParaRPr lang="en-US" sz="4400" dirty="0"/>
          </a:p>
          <a:p>
            <a:pPr>
              <a:buFont typeface="Wingdings" panose="05000000000000000000" pitchFamily="2" charset="2"/>
              <a:buChar char="Ø"/>
            </a:pPr>
            <a:r>
              <a:rPr lang="en-US" dirty="0"/>
              <a:t>Parasomnias</a:t>
            </a:r>
          </a:p>
          <a:p>
            <a:pPr>
              <a:buFont typeface="Wingdings" panose="05000000000000000000" pitchFamily="2" charset="2"/>
              <a:buChar char="Ø"/>
            </a:pPr>
            <a:r>
              <a:rPr lang="en-US" dirty="0"/>
              <a:t>Nightmares/anxiety</a:t>
            </a:r>
          </a:p>
          <a:p>
            <a:pPr>
              <a:buFont typeface="Wingdings" panose="05000000000000000000" pitchFamily="2" charset="2"/>
              <a:buChar char="Ø"/>
            </a:pPr>
            <a:r>
              <a:rPr lang="en-US" dirty="0"/>
              <a:t>Sleep apnea, reflux, eczema, </a:t>
            </a:r>
            <a:r>
              <a:rPr lang="en-US" dirty="0" err="1"/>
              <a:t>etc</a:t>
            </a:r>
            <a:endParaRPr lang="en-US" dirty="0"/>
          </a:p>
        </p:txBody>
      </p:sp>
      <p:grpSp>
        <p:nvGrpSpPr>
          <p:cNvPr id="4" name="Group 3"/>
          <p:cNvGrpSpPr/>
          <p:nvPr/>
        </p:nvGrpSpPr>
        <p:grpSpPr>
          <a:xfrm>
            <a:off x="457200" y="1977232"/>
            <a:ext cx="2735187" cy="1451768"/>
            <a:chOff x="3519388" y="1277196"/>
            <a:chExt cx="1507974" cy="1206379"/>
          </a:xfrm>
        </p:grpSpPr>
        <p:sp>
          <p:nvSpPr>
            <p:cNvPr id="5" name="Rounded Rectangle 4"/>
            <p:cNvSpPr/>
            <p:nvPr/>
          </p:nvSpPr>
          <p:spPr>
            <a:xfrm>
              <a:off x="3519388" y="1277196"/>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554722" y="1312530"/>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4000" kern="1200" dirty="0"/>
                <a:t>Behavioral</a:t>
              </a:r>
              <a:endParaRPr lang="en-US" sz="2200" kern="1200" dirty="0"/>
            </a:p>
          </p:txBody>
        </p:sp>
      </p:grpSp>
      <p:grpSp>
        <p:nvGrpSpPr>
          <p:cNvPr id="7" name="Group 6"/>
          <p:cNvGrpSpPr/>
          <p:nvPr/>
        </p:nvGrpSpPr>
        <p:grpSpPr>
          <a:xfrm>
            <a:off x="442856" y="4572000"/>
            <a:ext cx="2895600" cy="1524000"/>
            <a:chOff x="1760612" y="361635"/>
            <a:chExt cx="1507974" cy="1206379"/>
          </a:xfrm>
        </p:grpSpPr>
        <p:sp>
          <p:nvSpPr>
            <p:cNvPr id="8" name="Rounded Rectangle 7"/>
            <p:cNvSpPr/>
            <p:nvPr/>
          </p:nvSpPr>
          <p:spPr>
            <a:xfrm>
              <a:off x="1760612" y="361635"/>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1795946" y="396969"/>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4000" kern="1200" dirty="0"/>
                <a:t>Medical</a:t>
              </a:r>
              <a:endParaRPr lang="en-US" sz="2200" kern="1200" dirty="0"/>
            </a:p>
          </p:txBody>
        </p:sp>
      </p:grpSp>
    </p:spTree>
    <p:extLst>
      <p:ext uri="{BB962C8B-B14F-4D97-AF65-F5344CB8AC3E}">
        <p14:creationId xmlns:p14="http://schemas.microsoft.com/office/powerpoint/2010/main" val="324880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Sleep Associations</a:t>
            </a:r>
          </a:p>
        </p:txBody>
      </p:sp>
      <p:sp>
        <p:nvSpPr>
          <p:cNvPr id="3" name="Content Placeholder 2"/>
          <p:cNvSpPr>
            <a:spLocks noGrp="1"/>
          </p:cNvSpPr>
          <p:nvPr>
            <p:ph idx="1"/>
          </p:nvPr>
        </p:nvSpPr>
        <p:spPr>
          <a:xfrm>
            <a:off x="838200" y="1828800"/>
            <a:ext cx="10515600" cy="4351338"/>
          </a:xfrm>
        </p:spPr>
        <p:txBody>
          <a:bodyPr/>
          <a:lstStyle/>
          <a:p>
            <a:r>
              <a:rPr lang="en-US" dirty="0"/>
              <a:t>Teach your child to fall asleep on their own</a:t>
            </a:r>
          </a:p>
          <a:p>
            <a:r>
              <a:rPr lang="en-US" dirty="0"/>
              <a:t>Checking in: </a:t>
            </a:r>
          </a:p>
          <a:p>
            <a:pPr lvl="1"/>
            <a:r>
              <a:rPr lang="en-US" dirty="0"/>
              <a:t>say goodnight and leave and then come back and “check in” briefly</a:t>
            </a:r>
          </a:p>
          <a:p>
            <a:pPr lvl="1"/>
            <a:r>
              <a:rPr lang="en-US" dirty="0"/>
              <a:t>Lengthen time between visits over time</a:t>
            </a:r>
          </a:p>
          <a:p>
            <a:pPr lvl="1"/>
            <a:r>
              <a:rPr lang="en-US" dirty="0"/>
              <a:t>Not recommended for anxious children</a:t>
            </a:r>
          </a:p>
          <a:p>
            <a:endParaRPr lang="en-US" dirty="0"/>
          </a:p>
          <a:p>
            <a:endParaRPr lang="en-US" dirty="0"/>
          </a:p>
        </p:txBody>
      </p:sp>
      <p:grpSp>
        <p:nvGrpSpPr>
          <p:cNvPr id="4" name="Group 3"/>
          <p:cNvGrpSpPr/>
          <p:nvPr/>
        </p:nvGrpSpPr>
        <p:grpSpPr>
          <a:xfrm>
            <a:off x="10287000" y="5943600"/>
            <a:ext cx="1719857" cy="755590"/>
            <a:chOff x="1836" y="1277196"/>
            <a:chExt cx="1507974" cy="1206379"/>
          </a:xfrm>
        </p:grpSpPr>
        <p:sp>
          <p:nvSpPr>
            <p:cNvPr id="5" name="Rounded Rectangle 4"/>
            <p:cNvSpPr/>
            <p:nvPr/>
          </p:nvSpPr>
          <p:spPr>
            <a:xfrm>
              <a:off x="1836" y="1277196"/>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7170" y="1312530"/>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a:t>Behavioral</a:t>
              </a:r>
            </a:p>
          </p:txBody>
        </p:sp>
      </p:grpSp>
    </p:spTree>
    <p:extLst>
      <p:ext uri="{BB962C8B-B14F-4D97-AF65-F5344CB8AC3E}">
        <p14:creationId xmlns:p14="http://schemas.microsoft.com/office/powerpoint/2010/main" val="3056783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Sleep Associations</a:t>
            </a:r>
          </a:p>
        </p:txBody>
      </p:sp>
      <p:sp>
        <p:nvSpPr>
          <p:cNvPr id="3" name="Content Placeholder 2"/>
          <p:cNvSpPr>
            <a:spLocks noGrp="1"/>
          </p:cNvSpPr>
          <p:nvPr>
            <p:ph idx="1"/>
          </p:nvPr>
        </p:nvSpPr>
        <p:spPr>
          <a:xfrm>
            <a:off x="838200" y="1752600"/>
            <a:ext cx="10515600" cy="4351338"/>
          </a:xfrm>
        </p:spPr>
        <p:txBody>
          <a:bodyPr/>
          <a:lstStyle/>
          <a:p>
            <a:r>
              <a:rPr lang="en-US" dirty="0"/>
              <a:t>Fading parental presence: </a:t>
            </a:r>
          </a:p>
          <a:p>
            <a:pPr lvl="1"/>
            <a:r>
              <a:rPr lang="en-US" dirty="0"/>
              <a:t>Sit in the room while child falls asleep</a:t>
            </a:r>
          </a:p>
          <a:p>
            <a:pPr lvl="1"/>
            <a:r>
              <a:rPr lang="en-US" dirty="0"/>
              <a:t>Sit a little farther from the bed each night until you are in the hallway</a:t>
            </a:r>
          </a:p>
          <a:p>
            <a:pPr lvl="1"/>
            <a:r>
              <a:rPr lang="en-US" dirty="0"/>
              <a:t>Done when child can fall asleep with parent out in the hall mostly out of sight</a:t>
            </a:r>
          </a:p>
          <a:p>
            <a:endParaRPr lang="en-US" dirty="0"/>
          </a:p>
          <a:p>
            <a:endParaRPr lang="en-US" dirty="0"/>
          </a:p>
        </p:txBody>
      </p:sp>
      <p:grpSp>
        <p:nvGrpSpPr>
          <p:cNvPr id="4" name="Group 3"/>
          <p:cNvGrpSpPr/>
          <p:nvPr/>
        </p:nvGrpSpPr>
        <p:grpSpPr>
          <a:xfrm>
            <a:off x="10287000" y="5867400"/>
            <a:ext cx="1719857" cy="755590"/>
            <a:chOff x="1836" y="1277196"/>
            <a:chExt cx="1507974" cy="1206379"/>
          </a:xfrm>
        </p:grpSpPr>
        <p:sp>
          <p:nvSpPr>
            <p:cNvPr id="5" name="Rounded Rectangle 4"/>
            <p:cNvSpPr/>
            <p:nvPr/>
          </p:nvSpPr>
          <p:spPr>
            <a:xfrm>
              <a:off x="1836" y="1277196"/>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7170" y="1312530"/>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a:t>Behavioral</a:t>
              </a:r>
            </a:p>
          </p:txBody>
        </p:sp>
      </p:grpSp>
    </p:spTree>
    <p:extLst>
      <p:ext uri="{BB962C8B-B14F-4D97-AF65-F5344CB8AC3E}">
        <p14:creationId xmlns:p14="http://schemas.microsoft.com/office/powerpoint/2010/main" val="1766367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1"/>
            <a:ext cx="12192000" cy="1325563"/>
          </a:xfrm>
        </p:spPr>
        <p:txBody>
          <a:bodyPr/>
          <a:lstStyle/>
          <a:p>
            <a:r>
              <a:rPr lang="en-US" dirty="0"/>
              <a:t>Early Morning Awakenings</a:t>
            </a:r>
          </a:p>
        </p:txBody>
      </p:sp>
      <p:sp>
        <p:nvSpPr>
          <p:cNvPr id="3" name="Content Placeholder 2"/>
          <p:cNvSpPr>
            <a:spLocks noGrp="1"/>
          </p:cNvSpPr>
          <p:nvPr>
            <p:ph idx="1"/>
          </p:nvPr>
        </p:nvSpPr>
        <p:spPr>
          <a:xfrm>
            <a:off x="3581400" y="1656236"/>
            <a:ext cx="10515600" cy="4351338"/>
          </a:xfrm>
        </p:spPr>
        <p:txBody>
          <a:bodyPr/>
          <a:lstStyle/>
          <a:p>
            <a:pPr>
              <a:buFont typeface="Wingdings" panose="05000000000000000000" pitchFamily="2" charset="2"/>
              <a:buChar char="Ø"/>
            </a:pPr>
            <a:r>
              <a:rPr lang="en-US" dirty="0"/>
              <a:t>Bedtime timing</a:t>
            </a:r>
          </a:p>
          <a:p>
            <a:pPr>
              <a:buFont typeface="Wingdings" panose="05000000000000000000" pitchFamily="2" charset="2"/>
              <a:buChar char="Ø"/>
            </a:pPr>
            <a:r>
              <a:rPr lang="en-US" dirty="0"/>
              <a:t>Daytime habits</a:t>
            </a:r>
          </a:p>
          <a:p>
            <a:pPr lvl="1">
              <a:buFont typeface="Wingdings" panose="05000000000000000000" pitchFamily="2" charset="2"/>
              <a:buChar char="Ø"/>
            </a:pPr>
            <a:endParaRPr lang="en-US" sz="5400" dirty="0"/>
          </a:p>
          <a:p>
            <a:pPr>
              <a:buFont typeface="Wingdings" panose="05000000000000000000" pitchFamily="2" charset="2"/>
              <a:buChar char="Ø"/>
            </a:pPr>
            <a:r>
              <a:rPr lang="en-US" dirty="0"/>
              <a:t>Depression/anxiety</a:t>
            </a:r>
          </a:p>
          <a:p>
            <a:pPr lvl="1">
              <a:buFont typeface="Wingdings" panose="05000000000000000000" pitchFamily="2" charset="2"/>
              <a:buChar char="Ø"/>
            </a:pPr>
            <a:endParaRPr lang="en-US" sz="4800" dirty="0"/>
          </a:p>
          <a:p>
            <a:pPr>
              <a:buFont typeface="Wingdings" panose="05000000000000000000" pitchFamily="2" charset="2"/>
              <a:buChar char="Ø"/>
            </a:pPr>
            <a:r>
              <a:rPr lang="en-US" dirty="0"/>
              <a:t>Normal sleeping pattern</a:t>
            </a:r>
          </a:p>
          <a:p>
            <a:pPr lvl="1"/>
            <a:endParaRPr lang="en-US" dirty="0"/>
          </a:p>
          <a:p>
            <a:endParaRPr lang="en-US" dirty="0"/>
          </a:p>
        </p:txBody>
      </p:sp>
      <p:grpSp>
        <p:nvGrpSpPr>
          <p:cNvPr id="4" name="Group 3"/>
          <p:cNvGrpSpPr/>
          <p:nvPr/>
        </p:nvGrpSpPr>
        <p:grpSpPr>
          <a:xfrm>
            <a:off x="914400" y="1665684"/>
            <a:ext cx="2362200" cy="1206379"/>
            <a:chOff x="3519388" y="1277196"/>
            <a:chExt cx="1507974" cy="1206379"/>
          </a:xfrm>
        </p:grpSpPr>
        <p:sp>
          <p:nvSpPr>
            <p:cNvPr id="5" name="Rounded Rectangle 4"/>
            <p:cNvSpPr/>
            <p:nvPr/>
          </p:nvSpPr>
          <p:spPr>
            <a:xfrm>
              <a:off x="3519388" y="1277196"/>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554722" y="1312530"/>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3600" kern="1200" dirty="0"/>
                <a:t>Behavioral</a:t>
              </a:r>
              <a:endParaRPr lang="en-US" sz="2200" kern="1200" dirty="0"/>
            </a:p>
          </p:txBody>
        </p:sp>
      </p:grpSp>
      <p:grpSp>
        <p:nvGrpSpPr>
          <p:cNvPr id="7" name="Group 6"/>
          <p:cNvGrpSpPr/>
          <p:nvPr/>
        </p:nvGrpSpPr>
        <p:grpSpPr>
          <a:xfrm>
            <a:off x="914400" y="3429000"/>
            <a:ext cx="2514600" cy="1219200"/>
            <a:chOff x="1760612" y="361635"/>
            <a:chExt cx="1507974" cy="1206379"/>
          </a:xfrm>
        </p:grpSpPr>
        <p:sp>
          <p:nvSpPr>
            <p:cNvPr id="8" name="Rounded Rectangle 7"/>
            <p:cNvSpPr/>
            <p:nvPr/>
          </p:nvSpPr>
          <p:spPr>
            <a:xfrm>
              <a:off x="1760612" y="361635"/>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1795946" y="396969"/>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3600" kern="1200" dirty="0"/>
                <a:t>Medical</a:t>
              </a:r>
              <a:endParaRPr lang="en-US" sz="2200" kern="1200" dirty="0"/>
            </a:p>
          </p:txBody>
        </p:sp>
      </p:grpSp>
      <p:grpSp>
        <p:nvGrpSpPr>
          <p:cNvPr id="10" name="Group 9"/>
          <p:cNvGrpSpPr/>
          <p:nvPr/>
        </p:nvGrpSpPr>
        <p:grpSpPr>
          <a:xfrm>
            <a:off x="914400" y="4940766"/>
            <a:ext cx="2514600" cy="1163172"/>
            <a:chOff x="3519388" y="1277196"/>
            <a:chExt cx="1507974" cy="1206379"/>
          </a:xfrm>
        </p:grpSpPr>
        <p:sp>
          <p:nvSpPr>
            <p:cNvPr id="11" name="Rounded Rectangle 10"/>
            <p:cNvSpPr/>
            <p:nvPr/>
          </p:nvSpPr>
          <p:spPr>
            <a:xfrm>
              <a:off x="3519388" y="1277196"/>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3554722" y="1312530"/>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3600" kern="1200" dirty="0"/>
                <a:t>Biological</a:t>
              </a:r>
              <a:endParaRPr lang="en-US" sz="2200" kern="1200" dirty="0"/>
            </a:p>
          </p:txBody>
        </p:sp>
      </p:grpSp>
    </p:spTree>
    <p:extLst>
      <p:ext uri="{BB962C8B-B14F-4D97-AF65-F5344CB8AC3E}">
        <p14:creationId xmlns:p14="http://schemas.microsoft.com/office/powerpoint/2010/main" val="3115801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Morning Awakenings</a:t>
            </a:r>
          </a:p>
        </p:txBody>
      </p:sp>
      <p:sp>
        <p:nvSpPr>
          <p:cNvPr id="3" name="Content Placeholder 2"/>
          <p:cNvSpPr>
            <a:spLocks noGrp="1"/>
          </p:cNvSpPr>
          <p:nvPr>
            <p:ph idx="1"/>
          </p:nvPr>
        </p:nvSpPr>
        <p:spPr/>
        <p:txBody>
          <a:bodyPr/>
          <a:lstStyle/>
          <a:p>
            <a:r>
              <a:rPr lang="en-US" dirty="0"/>
              <a:t>Give your child something to do on their own</a:t>
            </a:r>
          </a:p>
          <a:p>
            <a:r>
              <a:rPr lang="en-US" dirty="0"/>
              <a:t>Visual cues to help him/her know when it is ok to leave bedroom</a:t>
            </a:r>
          </a:p>
          <a:p>
            <a:pPr lvl="1"/>
            <a:r>
              <a:rPr lang="en-US" dirty="0"/>
              <a:t>Clock with red/green light</a:t>
            </a:r>
          </a:p>
          <a:p>
            <a:pPr lvl="1"/>
            <a:r>
              <a:rPr lang="en-US" dirty="0"/>
              <a:t>Stop sign on the door</a:t>
            </a:r>
          </a:p>
        </p:txBody>
      </p:sp>
      <p:grpSp>
        <p:nvGrpSpPr>
          <p:cNvPr id="4" name="Group 3"/>
          <p:cNvGrpSpPr/>
          <p:nvPr/>
        </p:nvGrpSpPr>
        <p:grpSpPr>
          <a:xfrm>
            <a:off x="10287000" y="5867400"/>
            <a:ext cx="1719857" cy="755590"/>
            <a:chOff x="1836" y="1277196"/>
            <a:chExt cx="1507974" cy="1206379"/>
          </a:xfrm>
        </p:grpSpPr>
        <p:sp>
          <p:nvSpPr>
            <p:cNvPr id="5" name="Rounded Rectangle 4"/>
            <p:cNvSpPr/>
            <p:nvPr/>
          </p:nvSpPr>
          <p:spPr>
            <a:xfrm>
              <a:off x="1836" y="1277196"/>
              <a:ext cx="1507974" cy="12063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7170" y="1312530"/>
              <a:ext cx="1437306" cy="1135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a:t>Behavioral</a:t>
              </a:r>
            </a:p>
          </p:txBody>
        </p:sp>
      </p:grpSp>
    </p:spTree>
    <p:extLst>
      <p:ext uri="{BB962C8B-B14F-4D97-AF65-F5344CB8AC3E}">
        <p14:creationId xmlns:p14="http://schemas.microsoft.com/office/powerpoint/2010/main" val="297932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371600"/>
            <a:ext cx="7467600" cy="1470025"/>
          </a:xfrm>
        </p:spPr>
        <p:txBody>
          <a:bodyPr/>
          <a:lstStyle/>
          <a:p>
            <a:r>
              <a:rPr lang="en-US" sz="8000" dirty="0"/>
              <a:t>Help! </a:t>
            </a:r>
            <a:br>
              <a:rPr lang="en-US" dirty="0"/>
            </a:br>
            <a:r>
              <a:rPr lang="en-US" dirty="0"/>
              <a:t>When to involve medical providers</a:t>
            </a:r>
          </a:p>
        </p:txBody>
      </p:sp>
    </p:spTree>
    <p:extLst>
      <p:ext uri="{BB962C8B-B14F-4D97-AF65-F5344CB8AC3E}">
        <p14:creationId xmlns:p14="http://schemas.microsoft.com/office/powerpoint/2010/main" val="2560351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 for Medical Cause of Sleep Disturbance</a:t>
            </a:r>
          </a:p>
        </p:txBody>
      </p:sp>
      <p:sp>
        <p:nvSpPr>
          <p:cNvPr id="4" name="Content Placeholder 2"/>
          <p:cNvSpPr>
            <a:spLocks noGrp="1"/>
          </p:cNvSpPr>
          <p:nvPr>
            <p:ph idx="1"/>
          </p:nvPr>
        </p:nvSpPr>
        <p:spPr/>
        <p:txBody>
          <a:bodyPr/>
          <a:lstStyle/>
          <a:p>
            <a:r>
              <a:rPr lang="en-US" dirty="0"/>
              <a:t>Reflux </a:t>
            </a:r>
          </a:p>
          <a:p>
            <a:r>
              <a:rPr lang="en-US" dirty="0"/>
              <a:t>Cough/asthma </a:t>
            </a:r>
          </a:p>
          <a:p>
            <a:r>
              <a:rPr lang="en-US" dirty="0"/>
              <a:t>Sleep apnea </a:t>
            </a:r>
          </a:p>
          <a:p>
            <a:r>
              <a:rPr lang="en-US" dirty="0"/>
              <a:t>Eczema </a:t>
            </a:r>
          </a:p>
          <a:p>
            <a:r>
              <a:rPr lang="en-US" dirty="0"/>
              <a:t>Dental problems </a:t>
            </a:r>
          </a:p>
          <a:p>
            <a:r>
              <a:rPr lang="en-US" dirty="0"/>
              <a:t>Restless leg syndrome/Periodic limb movement disorder</a:t>
            </a:r>
          </a:p>
        </p:txBody>
      </p:sp>
    </p:spTree>
    <p:extLst>
      <p:ext uri="{BB962C8B-B14F-4D97-AF65-F5344CB8AC3E}">
        <p14:creationId xmlns:p14="http://schemas.microsoft.com/office/powerpoint/2010/main" val="1601871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 for Medical Cause of Sleep Disturbance</a:t>
            </a:r>
          </a:p>
        </p:txBody>
      </p:sp>
      <p:sp>
        <p:nvSpPr>
          <p:cNvPr id="4" name="Content Placeholder 2"/>
          <p:cNvSpPr>
            <a:spLocks noGrp="1"/>
          </p:cNvSpPr>
          <p:nvPr>
            <p:ph idx="1"/>
          </p:nvPr>
        </p:nvSpPr>
        <p:spPr/>
        <p:txBody>
          <a:bodyPr/>
          <a:lstStyle/>
          <a:p>
            <a:r>
              <a:rPr lang="en-US" dirty="0"/>
              <a:t>Seizures</a:t>
            </a:r>
          </a:p>
          <a:p>
            <a:r>
              <a:rPr lang="en-US" dirty="0"/>
              <a:t>Parasomnias (sleep walking, talking, night terrors)</a:t>
            </a:r>
          </a:p>
          <a:p>
            <a:r>
              <a:rPr lang="en-US" dirty="0"/>
              <a:t>Pain</a:t>
            </a:r>
          </a:p>
          <a:p>
            <a:r>
              <a:rPr lang="en-US" dirty="0"/>
              <a:t>Anxiety</a:t>
            </a:r>
          </a:p>
          <a:p>
            <a:r>
              <a:rPr lang="en-US" dirty="0"/>
              <a:t>Depression</a:t>
            </a:r>
          </a:p>
          <a:p>
            <a:r>
              <a:rPr lang="en-US" dirty="0"/>
              <a:t>Medications</a:t>
            </a:r>
          </a:p>
          <a:p>
            <a:endParaRPr lang="en-US" dirty="0"/>
          </a:p>
        </p:txBody>
      </p:sp>
    </p:spTree>
    <p:extLst>
      <p:ext uri="{BB962C8B-B14F-4D97-AF65-F5344CB8AC3E}">
        <p14:creationId xmlns:p14="http://schemas.microsoft.com/office/powerpoint/2010/main" val="424470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9144000" cy="1470025"/>
          </a:xfrm>
        </p:spPr>
        <p:txBody>
          <a:bodyPr/>
          <a:lstStyle/>
          <a:p>
            <a:r>
              <a:rPr lang="en-US" dirty="0"/>
              <a:t>The Connection Between ASD and Sleep</a:t>
            </a:r>
          </a:p>
        </p:txBody>
      </p:sp>
    </p:spTree>
    <p:extLst>
      <p:ext uri="{BB962C8B-B14F-4D97-AF65-F5344CB8AC3E}">
        <p14:creationId xmlns:p14="http://schemas.microsoft.com/office/powerpoint/2010/main" val="3315845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12192000" cy="1325563"/>
          </a:xfrm>
        </p:spPr>
        <p:txBody>
          <a:bodyPr/>
          <a:lstStyle/>
          <a:p>
            <a:r>
              <a:rPr lang="en-US" dirty="0"/>
              <a:t>When Behavioral Interventions Aren’t Working</a:t>
            </a:r>
          </a:p>
        </p:txBody>
      </p:sp>
      <p:sp>
        <p:nvSpPr>
          <p:cNvPr id="3" name="Content Placeholder 2"/>
          <p:cNvSpPr>
            <a:spLocks noGrp="1"/>
          </p:cNvSpPr>
          <p:nvPr>
            <p:ph idx="1"/>
          </p:nvPr>
        </p:nvSpPr>
        <p:spPr>
          <a:xfrm>
            <a:off x="571500" y="2133600"/>
            <a:ext cx="11049000" cy="4351338"/>
          </a:xfrm>
        </p:spPr>
        <p:txBody>
          <a:bodyPr/>
          <a:lstStyle/>
          <a:p>
            <a:r>
              <a:rPr lang="en-US" dirty="0"/>
              <a:t>Tried behavioral interventions for 1-2 months without success</a:t>
            </a:r>
          </a:p>
          <a:p>
            <a:r>
              <a:rPr lang="en-US" dirty="0"/>
              <a:t>Medical prescribers can decide if medication indicated </a:t>
            </a:r>
          </a:p>
          <a:p>
            <a:r>
              <a:rPr lang="en-US" dirty="0"/>
              <a:t>Sleep psychologists can help fine-tune behavioral strategies</a:t>
            </a:r>
          </a:p>
        </p:txBody>
      </p:sp>
    </p:spTree>
    <p:extLst>
      <p:ext uri="{BB962C8B-B14F-4D97-AF65-F5344CB8AC3E}">
        <p14:creationId xmlns:p14="http://schemas.microsoft.com/office/powerpoint/2010/main" val="1477504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and Resources</a:t>
            </a:r>
          </a:p>
        </p:txBody>
      </p:sp>
      <p:sp>
        <p:nvSpPr>
          <p:cNvPr id="3" name="Content Placeholder 2"/>
          <p:cNvSpPr>
            <a:spLocks noGrp="1"/>
          </p:cNvSpPr>
          <p:nvPr>
            <p:ph idx="1"/>
          </p:nvPr>
        </p:nvSpPr>
        <p:spPr>
          <a:xfrm>
            <a:off x="1066800" y="1575678"/>
            <a:ext cx="10515600" cy="4351338"/>
          </a:xfrm>
        </p:spPr>
        <p:txBody>
          <a:bodyPr/>
          <a:lstStyle/>
          <a:p>
            <a:r>
              <a:rPr lang="en-US" dirty="0"/>
              <a:t>Solving Sleep Problems in Children with Autism Spectrum Disorders</a:t>
            </a:r>
          </a:p>
          <a:p>
            <a:pPr lvl="1"/>
            <a:r>
              <a:rPr lang="en-US" dirty="0"/>
              <a:t>Terry Katz, Ph.D. &amp; Beth </a:t>
            </a:r>
            <a:r>
              <a:rPr lang="en-US" dirty="0" err="1"/>
              <a:t>Malow</a:t>
            </a:r>
            <a:r>
              <a:rPr lang="en-US" dirty="0"/>
              <a:t>, M.D., M.S.</a:t>
            </a:r>
          </a:p>
          <a:p>
            <a:r>
              <a:rPr lang="en-US" dirty="0"/>
              <a:t>Autism Speaks Toolkits: </a:t>
            </a:r>
          </a:p>
          <a:p>
            <a:pPr lvl="1"/>
            <a:r>
              <a:rPr lang="en-US" dirty="0"/>
              <a:t>ATN/AIR-P Sleep Strategies for Children with Autism</a:t>
            </a:r>
          </a:p>
          <a:p>
            <a:pPr lvl="1"/>
            <a:r>
              <a:rPr lang="en-US" dirty="0"/>
              <a:t>ATN/AIR-P Sleep Strategies for Teens with Autism</a:t>
            </a:r>
          </a:p>
          <a:p>
            <a:pPr lvl="1"/>
            <a:r>
              <a:rPr lang="en-US" dirty="0"/>
              <a:t>ATN/AIR-P Melatonin and Sleep</a:t>
            </a:r>
          </a:p>
        </p:txBody>
      </p:sp>
    </p:spTree>
    <p:extLst>
      <p:ext uri="{BB962C8B-B14F-4D97-AF65-F5344CB8AC3E}">
        <p14:creationId xmlns:p14="http://schemas.microsoft.com/office/powerpoint/2010/main" val="860184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51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86200"/>
            <a:ext cx="8991600" cy="1325563"/>
          </a:xfrm>
        </p:spPr>
        <p:txBody>
          <a:bodyPr/>
          <a:lstStyle/>
          <a:p>
            <a:pPr algn="l"/>
            <a:r>
              <a:rPr lang="en-US" dirty="0"/>
              <a:t>percentage of children with ASD with sleep troubles</a:t>
            </a:r>
          </a:p>
        </p:txBody>
      </p:sp>
      <p:sp>
        <p:nvSpPr>
          <p:cNvPr id="3" name="Content Placeholder 2"/>
          <p:cNvSpPr>
            <a:spLocks noGrp="1"/>
          </p:cNvSpPr>
          <p:nvPr>
            <p:ph idx="1"/>
          </p:nvPr>
        </p:nvSpPr>
        <p:spPr>
          <a:xfrm>
            <a:off x="609600" y="762000"/>
            <a:ext cx="10515600" cy="2164557"/>
          </a:xfrm>
        </p:spPr>
        <p:txBody>
          <a:bodyPr>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sz="23900" b="1" dirty="0">
                <a:ln/>
                <a:solidFill>
                  <a:schemeClr val="accent3"/>
                </a:solidFill>
              </a:rPr>
              <a:t>50-80</a:t>
            </a:r>
            <a:r>
              <a:rPr lang="en-US" sz="16600" b="1" dirty="0">
                <a:ln/>
                <a:solidFill>
                  <a:schemeClr val="accent3"/>
                </a:solidFill>
              </a:rPr>
              <a:t>%</a:t>
            </a:r>
          </a:p>
        </p:txBody>
      </p:sp>
    </p:spTree>
    <p:extLst>
      <p:ext uri="{BB962C8B-B14F-4D97-AF65-F5344CB8AC3E}">
        <p14:creationId xmlns:p14="http://schemas.microsoft.com/office/powerpoint/2010/main" val="1572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49675167"/>
              </p:ext>
            </p:extLst>
          </p:nvPr>
        </p:nvGraphicFramePr>
        <p:xfrm>
          <a:off x="1524000" y="381000"/>
          <a:ext cx="8940800" cy="5985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14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Causes</a:t>
            </a:r>
          </a:p>
        </p:txBody>
      </p:sp>
      <p:sp>
        <p:nvSpPr>
          <p:cNvPr id="5" name="Content Placeholder 4"/>
          <p:cNvSpPr>
            <a:spLocks noGrp="1"/>
          </p:cNvSpPr>
          <p:nvPr>
            <p:ph idx="1"/>
          </p:nvPr>
        </p:nvSpPr>
        <p:spPr/>
        <p:txBody>
          <a:bodyPr/>
          <a:lstStyle/>
          <a:p>
            <a:r>
              <a:rPr lang="en-US" dirty="0"/>
              <a:t>Occur due to a habit that interferes with good sleep</a:t>
            </a:r>
          </a:p>
        </p:txBody>
      </p:sp>
    </p:spTree>
    <p:extLst>
      <p:ext uri="{BB962C8B-B14F-4D97-AF65-F5344CB8AC3E}">
        <p14:creationId xmlns:p14="http://schemas.microsoft.com/office/powerpoint/2010/main" val="170471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Causes</a:t>
            </a:r>
          </a:p>
        </p:txBody>
      </p:sp>
      <p:sp>
        <p:nvSpPr>
          <p:cNvPr id="3" name="Content Placeholder 2"/>
          <p:cNvSpPr>
            <a:spLocks noGrp="1"/>
          </p:cNvSpPr>
          <p:nvPr>
            <p:ph sz="half" idx="1"/>
          </p:nvPr>
        </p:nvSpPr>
        <p:spPr/>
        <p:txBody>
          <a:bodyPr/>
          <a:lstStyle/>
          <a:p>
            <a:r>
              <a:rPr lang="en-US" dirty="0"/>
              <a:t>Reflux</a:t>
            </a:r>
          </a:p>
          <a:p>
            <a:r>
              <a:rPr lang="en-US" dirty="0"/>
              <a:t>Cough/asthma</a:t>
            </a:r>
          </a:p>
          <a:p>
            <a:r>
              <a:rPr lang="en-US" dirty="0"/>
              <a:t>Sleep apnea</a:t>
            </a:r>
          </a:p>
          <a:p>
            <a:r>
              <a:rPr lang="en-US" dirty="0"/>
              <a:t>Eczema</a:t>
            </a:r>
          </a:p>
          <a:p>
            <a:r>
              <a:rPr lang="en-US" dirty="0"/>
              <a:t>Dental problems</a:t>
            </a:r>
          </a:p>
          <a:p>
            <a:r>
              <a:rPr lang="en-US" dirty="0"/>
              <a:t>Restless leg syndrome</a:t>
            </a:r>
          </a:p>
        </p:txBody>
      </p:sp>
      <p:sp>
        <p:nvSpPr>
          <p:cNvPr id="7" name="Content Placeholder 6"/>
          <p:cNvSpPr>
            <a:spLocks noGrp="1"/>
          </p:cNvSpPr>
          <p:nvPr>
            <p:ph sz="half" idx="2"/>
          </p:nvPr>
        </p:nvSpPr>
        <p:spPr>
          <a:xfrm>
            <a:off x="6553200" y="1825625"/>
            <a:ext cx="5181600" cy="4351338"/>
          </a:xfrm>
        </p:spPr>
        <p:txBody>
          <a:bodyPr/>
          <a:lstStyle/>
          <a:p>
            <a:r>
              <a:rPr lang="en-US" dirty="0"/>
              <a:t>Seizures</a:t>
            </a:r>
          </a:p>
          <a:p>
            <a:r>
              <a:rPr lang="en-US" dirty="0"/>
              <a:t>Pain</a:t>
            </a:r>
          </a:p>
          <a:p>
            <a:r>
              <a:rPr lang="en-US" dirty="0"/>
              <a:t>Anxiety</a:t>
            </a:r>
          </a:p>
          <a:p>
            <a:r>
              <a:rPr lang="en-US" dirty="0"/>
              <a:t>Depression</a:t>
            </a:r>
          </a:p>
          <a:p>
            <a:r>
              <a:rPr lang="en-US" dirty="0"/>
              <a:t>Medications</a:t>
            </a:r>
          </a:p>
          <a:p>
            <a:r>
              <a:rPr lang="en-US" dirty="0"/>
              <a:t>Iron deficiency</a:t>
            </a:r>
          </a:p>
          <a:p>
            <a:pPr marL="0" indent="0">
              <a:buNone/>
            </a:pPr>
            <a:endParaRPr lang="en-US" dirty="0"/>
          </a:p>
          <a:p>
            <a:endParaRPr lang="en-US" dirty="0"/>
          </a:p>
        </p:txBody>
      </p:sp>
    </p:spTree>
    <p:extLst>
      <p:ext uri="{BB962C8B-B14F-4D97-AF65-F5344CB8AC3E}">
        <p14:creationId xmlns:p14="http://schemas.microsoft.com/office/powerpoint/2010/main" val="97554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Causes: Hypotheses</a:t>
            </a:r>
          </a:p>
        </p:txBody>
      </p:sp>
      <p:sp>
        <p:nvSpPr>
          <p:cNvPr id="3" name="Content Placeholder 2"/>
          <p:cNvSpPr>
            <a:spLocks noGrp="1"/>
          </p:cNvSpPr>
          <p:nvPr>
            <p:ph idx="1"/>
          </p:nvPr>
        </p:nvSpPr>
        <p:spPr/>
        <p:txBody>
          <a:bodyPr/>
          <a:lstStyle/>
          <a:p>
            <a:r>
              <a:rPr lang="en-US" dirty="0"/>
              <a:t>Brain wave organization &amp; maturation</a:t>
            </a:r>
          </a:p>
          <a:p>
            <a:r>
              <a:rPr lang="en-US" dirty="0"/>
              <a:t>Circadian-relevant genes</a:t>
            </a:r>
          </a:p>
          <a:p>
            <a:r>
              <a:rPr lang="en-US" dirty="0"/>
              <a:t>Abnormalities in melatonin</a:t>
            </a:r>
          </a:p>
          <a:p>
            <a:r>
              <a:rPr lang="en-US" dirty="0"/>
              <a:t>Arousal level and sensory hyper-reactivity</a:t>
            </a:r>
          </a:p>
        </p:txBody>
      </p:sp>
    </p:spTree>
    <p:extLst>
      <p:ext uri="{BB962C8B-B14F-4D97-AF65-F5344CB8AC3E}">
        <p14:creationId xmlns:p14="http://schemas.microsoft.com/office/powerpoint/2010/main" val="37528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9144000" cy="1470025"/>
          </a:xfrm>
        </p:spPr>
        <p:txBody>
          <a:bodyPr/>
          <a:lstStyle/>
          <a:p>
            <a:r>
              <a:rPr lang="en-US" dirty="0"/>
              <a:t>Being a Detective for your Child’s Sleep Problems</a:t>
            </a:r>
          </a:p>
        </p:txBody>
      </p:sp>
      <p:grpSp>
        <p:nvGrpSpPr>
          <p:cNvPr id="3" name="Group 2"/>
          <p:cNvGrpSpPr/>
          <p:nvPr/>
        </p:nvGrpSpPr>
        <p:grpSpPr>
          <a:xfrm>
            <a:off x="228600" y="5105400"/>
            <a:ext cx="2487079" cy="1447800"/>
            <a:chOff x="211836" y="1570246"/>
            <a:chExt cx="2487079" cy="1989663"/>
          </a:xfrm>
        </p:grpSpPr>
        <p:sp>
          <p:nvSpPr>
            <p:cNvPr id="4" name="Rounded Rectangle 3"/>
            <p:cNvSpPr/>
            <p:nvPr/>
          </p:nvSpPr>
          <p:spPr>
            <a:xfrm>
              <a:off x="211836" y="1570246"/>
              <a:ext cx="2487079" cy="19896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270111" y="1628521"/>
              <a:ext cx="2370529" cy="1873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dirty="0"/>
                <a:t>Behavioral</a:t>
              </a:r>
            </a:p>
          </p:txBody>
        </p:sp>
      </p:grpSp>
    </p:spTree>
    <p:extLst>
      <p:ext uri="{BB962C8B-B14F-4D97-AF65-F5344CB8AC3E}">
        <p14:creationId xmlns:p14="http://schemas.microsoft.com/office/powerpoint/2010/main" val="622572584"/>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877BC"/>
      </a:accent1>
      <a:accent2>
        <a:srgbClr val="7AD0E7"/>
      </a:accent2>
      <a:accent3>
        <a:srgbClr val="F79647"/>
      </a:accent3>
      <a:accent4>
        <a:srgbClr val="F8C946"/>
      </a:accent4>
      <a:accent5>
        <a:srgbClr val="DBDBDB"/>
      </a:accent5>
      <a:accent6>
        <a:srgbClr val="1EC8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1103</TotalTime>
  <Words>1657</Words>
  <Application>Microsoft Office PowerPoint</Application>
  <PresentationFormat>Widescreen</PresentationFormat>
  <Paragraphs>249</Paragraphs>
  <Slides>32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1_Office Theme</vt:lpstr>
      <vt:lpstr>Wide Awake: Autism and Sleep Challenges</vt:lpstr>
      <vt:lpstr>Learning Objectives</vt:lpstr>
      <vt:lpstr>The Connection Between ASD and Sleep</vt:lpstr>
      <vt:lpstr>percentage of children with ASD with sleep troubles</vt:lpstr>
      <vt:lpstr>PowerPoint Presentation</vt:lpstr>
      <vt:lpstr>Behavioral Causes</vt:lpstr>
      <vt:lpstr>Medical Causes</vt:lpstr>
      <vt:lpstr>Biological Causes: Hypotheses</vt:lpstr>
      <vt:lpstr>Being a Detective for your Child’s Sleep Problems</vt:lpstr>
      <vt:lpstr>Analyzing Sleep Habits</vt:lpstr>
      <vt:lpstr>Consistency in Timing</vt:lpstr>
      <vt:lpstr>Bedtime Routine Tips</vt:lpstr>
      <vt:lpstr>Bedtime routine visual schedule</vt:lpstr>
      <vt:lpstr>Sleep environment</vt:lpstr>
      <vt:lpstr>Daytime Habits</vt:lpstr>
      <vt:lpstr>Common Sleep Problems</vt:lpstr>
      <vt:lpstr>Bedtime Resistance/Trouble Falling Asleep</vt:lpstr>
      <vt:lpstr>The Bedtime Pass</vt:lpstr>
      <vt:lpstr>Bedtime Resistance &amp; Trouble Falling Asleep</vt:lpstr>
      <vt:lpstr>Using Melatonin</vt:lpstr>
      <vt:lpstr>Teenagers and Bedtime Problems</vt:lpstr>
      <vt:lpstr>Overnight awakenings</vt:lpstr>
      <vt:lpstr>Dealing with Sleep Associations</vt:lpstr>
      <vt:lpstr>Dealing with Sleep Associations</vt:lpstr>
      <vt:lpstr>Early Morning Awakenings</vt:lpstr>
      <vt:lpstr>Early Morning Awakenings</vt:lpstr>
      <vt:lpstr>Help!  When to involve medical providers</vt:lpstr>
      <vt:lpstr>Concern for Medical Cause of Sleep Disturbance</vt:lpstr>
      <vt:lpstr>Concern for Medical Cause of Sleep Disturbance</vt:lpstr>
      <vt:lpstr>When Behavioral Interventions Aren’t Working</vt:lpstr>
      <vt:lpstr>References and Resources</vt:lpstr>
      <vt:lpstr>PowerPoint Presentation</vt:lpstr>
    </vt:vector>
  </TitlesOfParts>
  <Company>Cleveland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 Graph</dc:title>
  <dc:creator>Zwischenberger, Andrea</dc:creator>
  <cp:lastModifiedBy>Lisa Thompson</cp:lastModifiedBy>
  <cp:revision>80</cp:revision>
  <dcterms:created xsi:type="dcterms:W3CDTF">2014-11-21T19:31:52Z</dcterms:created>
  <dcterms:modified xsi:type="dcterms:W3CDTF">2021-03-29T23:50:02Z</dcterms:modified>
</cp:coreProperties>
</file>